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147470345" r:id="rId3"/>
    <p:sldId id="273" r:id="rId4"/>
    <p:sldId id="261" r:id="rId5"/>
    <p:sldId id="2147470337" r:id="rId6"/>
    <p:sldId id="2147470341" r:id="rId7"/>
    <p:sldId id="274" r:id="rId8"/>
    <p:sldId id="268" r:id="rId9"/>
    <p:sldId id="267" r:id="rId10"/>
    <p:sldId id="2147470343" r:id="rId11"/>
    <p:sldId id="2147470339" r:id="rId12"/>
    <p:sldId id="275" r:id="rId13"/>
    <p:sldId id="2147470338" r:id="rId14"/>
    <p:sldId id="2147470346" r:id="rId15"/>
    <p:sldId id="317" r:id="rId16"/>
    <p:sldId id="318" r:id="rId17"/>
    <p:sldId id="325" r:id="rId18"/>
    <p:sldId id="319" r:id="rId19"/>
    <p:sldId id="320" r:id="rId20"/>
    <p:sldId id="321" r:id="rId21"/>
    <p:sldId id="322" r:id="rId22"/>
    <p:sldId id="324" r:id="rId23"/>
    <p:sldId id="326" r:id="rId24"/>
    <p:sldId id="2147470344" r:id="rId25"/>
    <p:sldId id="2147470347" r:id="rId26"/>
    <p:sldId id="272" r:id="rId27"/>
  </p:sldIdLst>
  <p:sldSz cx="18288000" cy="10287000"/>
  <p:notesSz cx="6858000" cy="9144000"/>
  <p:embeddedFontLst>
    <p:embeddedFont>
      <p:font typeface="Abadi" panose="020B0604020104020204" pitchFamily="34" charset="0"/>
      <p:regular r:id="rId29"/>
    </p:embeddedFont>
    <p:embeddedFont>
      <p:font typeface="Aharoni" panose="02010803020104030203" pitchFamily="2" charset="-79"/>
      <p:bold r:id="rId30"/>
    </p:embeddedFont>
    <p:embeddedFont>
      <p:font typeface="Alice Bold" panose="020B0604020202020204" charset="0"/>
      <p:regular r:id="rId31"/>
    </p:embeddedFont>
    <p:embeddedFont>
      <p:font typeface="Arial Rounded MT Bold" panose="020F0704030504030204" pitchFamily="34" charset="0"/>
      <p:regular r:id="rId32"/>
    </p:embeddedFont>
    <p:embeddedFont>
      <p:font typeface="Intro Pro" panose="020B0604020202020204" charset="0"/>
      <p:regular r:id="rId33"/>
    </p:embeddedFont>
    <p:embeddedFont>
      <p:font typeface="Intro Pro Bold" panose="020B0604020202020204" charset="0"/>
      <p:regular r:id="rId34"/>
    </p:embeddedFont>
    <p:embeddedFont>
      <p:font typeface="Open Sans Extra Bold" panose="020B0604020202020204" charset="0"/>
      <p:regular r:id="rId35"/>
    </p:embeddedFont>
    <p:embeddedFont>
      <p:font typeface="Poppins Bold" panose="020B060402020202020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94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FB1C3-C1F2-49E5-A796-ECFE5D08CDD8}" type="datetimeFigureOut">
              <a:rPr lang="en-ID" smtClean="0"/>
              <a:t>29/08/2024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6BE22-1B0B-48DA-903C-8B22745FC502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484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06BE22-1B0B-48DA-903C-8B22745FC502}" type="slidenum">
              <a:rPr lang="en-ID" smtClean="0"/>
              <a:t>8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56361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163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8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31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7724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90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6212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922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586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7241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g107e4c879c0_0_234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1" name="Google Shape;1681;g107e4c879c0_0_234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994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10"/>
          <p:cNvSpPr txBox="1"/>
          <p:nvPr/>
        </p:nvSpPr>
        <p:spPr>
          <a:xfrm>
            <a:off x="650192" y="3151150"/>
            <a:ext cx="14878109" cy="1966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“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Kegiatan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Bimbingan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Teknis dan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Rapat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Koordinasi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Pemadam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Kebakaran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Penyelamatan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Provinsi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Kalimantan Tengah”</a:t>
            </a:r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3" name="TextBox 13"/>
          <p:cNvSpPr txBox="1"/>
          <p:nvPr/>
        </p:nvSpPr>
        <p:spPr>
          <a:xfrm>
            <a:off x="650192" y="6604680"/>
            <a:ext cx="6887564" cy="2591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1"/>
              </a:lnSpc>
            </a:pPr>
            <a:r>
              <a:rPr lang="en-US" sz="2400" dirty="0">
                <a:solidFill>
                  <a:srgbClr val="000000"/>
                </a:solidFill>
                <a:latin typeface="Intro Pro"/>
                <a:ea typeface="Intro Pro"/>
                <a:cs typeface="Intro Pro"/>
                <a:sym typeface="Intro Pro"/>
              </a:rPr>
              <a:t>OLEH :</a:t>
            </a:r>
          </a:p>
          <a:p>
            <a:pPr algn="l">
              <a:lnSpc>
                <a:spcPts val="3361"/>
              </a:lnSpc>
            </a:pPr>
            <a:r>
              <a:rPr lang="en-US" sz="2400" dirty="0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Fawaz </a:t>
            </a:r>
            <a:r>
              <a:rPr lang="en-US" sz="2400" dirty="0" err="1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Syaefullah</a:t>
            </a:r>
            <a:r>
              <a:rPr lang="en-US" sz="2400" dirty="0">
                <a:solidFill>
                  <a:srgbClr val="000000"/>
                </a:solidFill>
                <a:latin typeface="Intro Pro Bold"/>
                <a:ea typeface="Intro Pro Bold"/>
                <a:cs typeface="Intro Pro Bold"/>
                <a:sym typeface="Intro Pro Bold"/>
              </a:rPr>
              <a:t>, S.I.P, M.I.P</a:t>
            </a:r>
          </a:p>
          <a:p>
            <a:pPr algn="l">
              <a:lnSpc>
                <a:spcPts val="3361"/>
              </a:lnSpc>
            </a:pPr>
            <a:r>
              <a:rPr lang="en-US" sz="2400" dirty="0">
                <a:solidFill>
                  <a:srgbClr val="000000"/>
                </a:solidFill>
                <a:latin typeface="Intro Pro"/>
                <a:ea typeface="Intro Pro"/>
                <a:cs typeface="Intro Pro"/>
                <a:sym typeface="Intro Pro"/>
              </a:rPr>
              <a:t>DITJEN BINA ADMINISTRASI KEWILAYAHAN</a:t>
            </a:r>
          </a:p>
          <a:p>
            <a:pPr algn="l">
              <a:lnSpc>
                <a:spcPts val="3361"/>
              </a:lnSpc>
            </a:pPr>
            <a:r>
              <a:rPr lang="en-US" sz="2400" dirty="0">
                <a:solidFill>
                  <a:srgbClr val="000000"/>
                </a:solidFill>
                <a:latin typeface="Intro Pro"/>
                <a:ea typeface="Intro Pro"/>
                <a:cs typeface="Intro Pro"/>
                <a:sym typeface="Intro Pro"/>
              </a:rPr>
              <a:t>KEMENTERIAN DALAM NEGERI </a:t>
            </a:r>
          </a:p>
          <a:p>
            <a:pPr algn="l">
              <a:lnSpc>
                <a:spcPts val="3361"/>
              </a:lnSpc>
            </a:pPr>
            <a:r>
              <a:rPr lang="en-US" sz="2400" dirty="0">
                <a:solidFill>
                  <a:srgbClr val="000000"/>
                </a:solidFill>
                <a:latin typeface="Intro Pro"/>
                <a:ea typeface="Intro Pro"/>
                <a:cs typeface="Intro Pro"/>
                <a:sym typeface="Intro Pro"/>
              </a:rPr>
              <a:t>REPUBLIK INDONESIA </a:t>
            </a:r>
          </a:p>
          <a:p>
            <a:pPr algn="l">
              <a:lnSpc>
                <a:spcPts val="3361"/>
              </a:lnSpc>
            </a:pPr>
            <a:endParaRPr lang="en-US" sz="2400" dirty="0">
              <a:solidFill>
                <a:srgbClr val="000000"/>
              </a:solidFill>
              <a:latin typeface="Intro Pro"/>
              <a:ea typeface="Intro Pro"/>
              <a:cs typeface="Intro Pro"/>
              <a:sym typeface="Intro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A0F83BB-5ED9-2A23-26C5-EA77B6339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6878420"/>
              </p:ext>
            </p:extLst>
          </p:nvPr>
        </p:nvGraphicFramePr>
        <p:xfrm>
          <a:off x="381000" y="1922948"/>
          <a:ext cx="12877799" cy="64137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1067">
                  <a:extLst>
                    <a:ext uri="{9D8B030D-6E8A-4147-A177-3AD203B41FA5}">
                      <a16:colId xmlns:a16="http://schemas.microsoft.com/office/drawing/2014/main" val="2582342293"/>
                    </a:ext>
                  </a:extLst>
                </a:gridCol>
                <a:gridCol w="5063067">
                  <a:extLst>
                    <a:ext uri="{9D8B030D-6E8A-4147-A177-3AD203B41FA5}">
                      <a16:colId xmlns:a16="http://schemas.microsoft.com/office/drawing/2014/main" val="45480963"/>
                    </a:ext>
                  </a:extLst>
                </a:gridCol>
                <a:gridCol w="2531531">
                  <a:extLst>
                    <a:ext uri="{9D8B030D-6E8A-4147-A177-3AD203B41FA5}">
                      <a16:colId xmlns:a16="http://schemas.microsoft.com/office/drawing/2014/main" val="1715750565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399630358"/>
                    </a:ext>
                  </a:extLst>
                </a:gridCol>
                <a:gridCol w="1761067">
                  <a:extLst>
                    <a:ext uri="{9D8B030D-6E8A-4147-A177-3AD203B41FA5}">
                      <a16:colId xmlns:a16="http://schemas.microsoft.com/office/drawing/2014/main" val="42584786"/>
                    </a:ext>
                  </a:extLst>
                </a:gridCol>
              </a:tblGrid>
              <a:tr h="86817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NO</a:t>
                      </a:r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KABUPATEN/KOTA</a:t>
                      </a:r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2021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2022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       2023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extLst>
                  <a:ext uri="{0D108BD9-81ED-4DB2-BD59-A6C34878D82A}">
                    <a16:rowId xmlns:a16="http://schemas.microsoft.com/office/drawing/2014/main" val="1582240835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Barito Selatan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94,90%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93,33%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048202494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2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Barito Timur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99%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811111163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3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Barito Utara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14,81%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952000899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4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Gunung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Mas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55,65%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84%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423305072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5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Kapuas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94,12%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99%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67,09%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387043682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6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Katingan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237267058"/>
                  </a:ext>
                </a:extLst>
              </a:tr>
              <a:tr h="4410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7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Kotawaringin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Barat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948209750"/>
                  </a:ext>
                </a:extLst>
              </a:tr>
              <a:tr h="48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8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Kotawaringin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Timur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98,07%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978323989"/>
                  </a:ext>
                </a:extLst>
              </a:tr>
              <a:tr h="385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9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Lamandau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96,46%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99,04%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430896377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10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Murung Raya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12,5%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4146298280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11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Pulang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Pisau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95,26%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2426024807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12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Seruyan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81,82%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99,59%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89792080"/>
                  </a:ext>
                </a:extLst>
              </a:tr>
              <a:tr h="385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13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Sukamara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56%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95,84%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4189296655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14</a:t>
                      </a:r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Kota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Palangkaraya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38,36%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97,70%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74087201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160803769"/>
                  </a:ext>
                </a:extLst>
              </a:tr>
            </a:tbl>
          </a:graphicData>
        </a:graphic>
      </p:graphicFrame>
      <p:sp>
        <p:nvSpPr>
          <p:cNvPr id="15" name="object 2">
            <a:extLst>
              <a:ext uri="{FF2B5EF4-FFF2-40B4-BE49-F238E27FC236}">
                <a16:creationId xmlns:a16="http://schemas.microsoft.com/office/drawing/2014/main" id="{5BEA7DDB-57DE-4F87-BAAF-D5D346774977}"/>
              </a:ext>
            </a:extLst>
          </p:cNvPr>
          <p:cNvSpPr txBox="1">
            <a:spLocks/>
          </p:cNvSpPr>
          <p:nvPr/>
        </p:nvSpPr>
        <p:spPr>
          <a:xfrm>
            <a:off x="145541" y="1061216"/>
            <a:ext cx="18287996" cy="589585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9050" algn="ctr">
              <a:spcBef>
                <a:spcPts val="158"/>
              </a:spcBef>
            </a:pPr>
            <a:r>
              <a:rPr lang="fi-FI" sz="3700" b="1" dirty="0">
                <a:solidFill>
                  <a:prstClr val="black"/>
                </a:solidFill>
                <a:latin typeface="Poppins Bold" panose="020B0604020202020204" charset="0"/>
                <a:ea typeface="+mn-ea"/>
                <a:cs typeface="Poppins Bold" panose="020B0604020202020204" charset="0"/>
              </a:rPr>
              <a:t>CAPAIAN SPM DI KALIMANTAN TENGAH</a:t>
            </a:r>
          </a:p>
        </p:txBody>
      </p:sp>
      <p:sp>
        <p:nvSpPr>
          <p:cNvPr id="16" name="TextBox 33">
            <a:extLst>
              <a:ext uri="{FF2B5EF4-FFF2-40B4-BE49-F238E27FC236}">
                <a16:creationId xmlns:a16="http://schemas.microsoft.com/office/drawing/2014/main" id="{C359C660-E100-0F3A-BA62-CC4689996498}"/>
              </a:ext>
            </a:extLst>
          </p:cNvPr>
          <p:cNvSpPr txBox="1"/>
          <p:nvPr/>
        </p:nvSpPr>
        <p:spPr>
          <a:xfrm>
            <a:off x="12114411" y="2844834"/>
            <a:ext cx="6886463" cy="65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HASIL TAHUN 2023</a:t>
            </a:r>
          </a:p>
          <a:p>
            <a:pPr marL="342900" indent="-342900" algn="ctr">
              <a:lnSpc>
                <a:spcPts val="2659"/>
              </a:lnSpc>
              <a:spcBef>
                <a:spcPct val="0"/>
              </a:spcBef>
              <a:buFont typeface="+mj-lt"/>
              <a:buAutoNum type="arabicPeriod"/>
            </a:pPr>
            <a:endParaRPr lang="en-US" sz="1600" dirty="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aphicFrame>
        <p:nvGraphicFramePr>
          <p:cNvPr id="17" name="Table 34">
            <a:extLst>
              <a:ext uri="{FF2B5EF4-FFF2-40B4-BE49-F238E27FC236}">
                <a16:creationId xmlns:a16="http://schemas.microsoft.com/office/drawing/2014/main" id="{5E760E16-7B8F-5AC8-D4CC-57BFE8B3EF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286404"/>
              </p:ext>
            </p:extLst>
          </p:nvPr>
        </p:nvGraphicFramePr>
        <p:xfrm>
          <a:off x="13566334" y="3588985"/>
          <a:ext cx="4559668" cy="25958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93776">
                  <a:extLst>
                    <a:ext uri="{9D8B030D-6E8A-4147-A177-3AD203B41FA5}">
                      <a16:colId xmlns:a16="http://schemas.microsoft.com/office/drawing/2014/main" val="3548281653"/>
                    </a:ext>
                  </a:extLst>
                </a:gridCol>
                <a:gridCol w="1106424">
                  <a:extLst>
                    <a:ext uri="{9D8B030D-6E8A-4147-A177-3AD203B41FA5}">
                      <a16:colId xmlns:a16="http://schemas.microsoft.com/office/drawing/2014/main" val="2203838429"/>
                    </a:ext>
                  </a:extLst>
                </a:gridCol>
                <a:gridCol w="1902494">
                  <a:extLst>
                    <a:ext uri="{9D8B030D-6E8A-4147-A177-3AD203B41FA5}">
                      <a16:colId xmlns:a16="http://schemas.microsoft.com/office/drawing/2014/main" val="1290269065"/>
                    </a:ext>
                  </a:extLst>
                </a:gridCol>
                <a:gridCol w="1056974">
                  <a:extLst>
                    <a:ext uri="{9D8B030D-6E8A-4147-A177-3AD203B41FA5}">
                      <a16:colId xmlns:a16="http://schemas.microsoft.com/office/drawing/2014/main" val="15837010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NO.</a:t>
                      </a:r>
                      <a:endParaRPr lang="en-ID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NILAI</a:t>
                      </a:r>
                      <a:endParaRPr lang="en-ID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KATEGORI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JUMLAH</a:t>
                      </a:r>
                      <a:endParaRPr lang="en-ID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9486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/>
                        <a:t>1.</a:t>
                      </a:r>
                      <a:endParaRPr lang="en-ID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100</a:t>
                      </a:r>
                      <a:endParaRPr lang="en-ID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Tuntas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Paripurna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daerah</a:t>
                      </a:r>
                      <a:endParaRPr lang="en-ID" sz="1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348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2.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90 – 99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Tuntas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Utama</a:t>
                      </a:r>
                      <a:endParaRPr lang="en-US" sz="14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7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daerah</a:t>
                      </a:r>
                      <a:endParaRPr lang="en-US" sz="14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226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3.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80 – 89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Tuntas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Madya</a:t>
                      </a:r>
                      <a:endParaRPr lang="en-ID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daerah</a:t>
                      </a:r>
                      <a:endParaRPr lang="en-ID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276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4.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70 – 79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Tuntas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Pratama</a:t>
                      </a:r>
                      <a:endParaRPr lang="en-US" sz="14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daerah</a:t>
                      </a:r>
                      <a:endParaRPr lang="en-US" sz="14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9464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5.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60 – 69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Tuntas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Muda</a:t>
                      </a:r>
                      <a:endParaRPr lang="en-US" sz="14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</a:rPr>
                        <a:t>daerah</a:t>
                      </a:r>
                      <a:endParaRPr lang="en-US" sz="1400" dirty="0">
                        <a:solidFill>
                          <a:schemeClr val="tx1"/>
                        </a:solidFill>
                        <a:latin typeface="Abadi" panose="020B06040201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334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6.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&lt; 60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Belum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Tuntas</a:t>
                      </a:r>
                      <a:endParaRPr lang="en-ID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0975" marR="0" lvl="0" indent="-180975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lain" startAt="3"/>
                        <a:tabLst/>
                        <a:defRPr/>
                      </a:pPr>
                      <a:r>
                        <a:rPr lang="en-US" sz="1400" dirty="0" err="1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daerah</a:t>
                      </a:r>
                      <a:endParaRPr lang="en-ID" sz="14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630521"/>
                  </a:ext>
                </a:extLst>
              </a:tr>
            </a:tbl>
          </a:graphicData>
        </a:graphic>
      </p:graphicFrame>
      <p:sp>
        <p:nvSpPr>
          <p:cNvPr id="18" name="TextBox 33">
            <a:extLst>
              <a:ext uri="{FF2B5EF4-FFF2-40B4-BE49-F238E27FC236}">
                <a16:creationId xmlns:a16="http://schemas.microsoft.com/office/drawing/2014/main" id="{8E199CED-E600-8A55-0B6A-FD1A2AA2E9C8}"/>
              </a:ext>
            </a:extLst>
          </p:cNvPr>
          <p:cNvSpPr txBox="1"/>
          <p:nvPr/>
        </p:nvSpPr>
        <p:spPr>
          <a:xfrm>
            <a:off x="3810000" y="8525822"/>
            <a:ext cx="8149941" cy="6589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Berdasarkan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Peraturan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Menteri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Negeri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Nomor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114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tahun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2018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diamanatkan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Target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Capaian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SPM Sub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Urusan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Kebakaran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adalah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100%</a:t>
            </a:r>
          </a:p>
        </p:txBody>
      </p:sp>
    </p:spTree>
    <p:extLst>
      <p:ext uri="{BB962C8B-B14F-4D97-AF65-F5344CB8AC3E}">
        <p14:creationId xmlns:p14="http://schemas.microsoft.com/office/powerpoint/2010/main" val="189820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A0F83BB-5ED9-2A23-26C5-EA77B6339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46451"/>
              </p:ext>
            </p:extLst>
          </p:nvPr>
        </p:nvGraphicFramePr>
        <p:xfrm>
          <a:off x="1301619" y="2595946"/>
          <a:ext cx="15686410" cy="5690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45151">
                  <a:extLst>
                    <a:ext uri="{9D8B030D-6E8A-4147-A177-3AD203B41FA5}">
                      <a16:colId xmlns:a16="http://schemas.microsoft.com/office/drawing/2014/main" val="2582342293"/>
                    </a:ext>
                  </a:extLst>
                </a:gridCol>
                <a:gridCol w="6167306">
                  <a:extLst>
                    <a:ext uri="{9D8B030D-6E8A-4147-A177-3AD203B41FA5}">
                      <a16:colId xmlns:a16="http://schemas.microsoft.com/office/drawing/2014/main" val="45480963"/>
                    </a:ext>
                  </a:extLst>
                </a:gridCol>
                <a:gridCol w="3083651">
                  <a:extLst>
                    <a:ext uri="{9D8B030D-6E8A-4147-A177-3AD203B41FA5}">
                      <a16:colId xmlns:a16="http://schemas.microsoft.com/office/drawing/2014/main" val="1715750565"/>
                    </a:ext>
                  </a:extLst>
                </a:gridCol>
                <a:gridCol w="2145151">
                  <a:extLst>
                    <a:ext uri="{9D8B030D-6E8A-4147-A177-3AD203B41FA5}">
                      <a16:colId xmlns:a16="http://schemas.microsoft.com/office/drawing/2014/main" val="399630358"/>
                    </a:ext>
                  </a:extLst>
                </a:gridCol>
                <a:gridCol w="2145151">
                  <a:extLst>
                    <a:ext uri="{9D8B030D-6E8A-4147-A177-3AD203B41FA5}">
                      <a16:colId xmlns:a16="http://schemas.microsoft.com/office/drawing/2014/main" val="42584786"/>
                    </a:ext>
                  </a:extLst>
                </a:gridCol>
              </a:tblGrid>
              <a:tr h="13895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32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NO</a:t>
                      </a:r>
                      <a:endParaRPr lang="en-ID" sz="32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PROVINSI</a:t>
                      </a:r>
                      <a:endParaRPr lang="en-ID" sz="32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Jumlah</a:t>
                      </a:r>
                      <a:r>
                        <a:rPr lang="en-ID" sz="32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32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Redkar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32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Target Minimal </a:t>
                      </a:r>
                      <a:r>
                        <a:rPr lang="en-ID" sz="32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Jumlah</a:t>
                      </a:r>
                      <a:r>
                        <a:rPr lang="en-ID" sz="32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 REDKAR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32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        GAP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extLst>
                  <a:ext uri="{0D108BD9-81ED-4DB2-BD59-A6C34878D82A}">
                    <a16:rowId xmlns:a16="http://schemas.microsoft.com/office/drawing/2014/main" val="1582240835"/>
                  </a:ext>
                </a:extLst>
              </a:tr>
              <a:tr h="738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32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endParaRPr lang="en-ID" sz="32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Kalimantan Barat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.097</a:t>
                      </a: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.260</a:t>
                      </a: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3.163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048202494"/>
                  </a:ext>
                </a:extLst>
              </a:tr>
              <a:tr h="7503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32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2</a:t>
                      </a:r>
                      <a:endParaRPr lang="en-ID" sz="32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  <a:highlight>
                            <a:srgbClr val="FFFF00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Kalimantan Tengah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u="none" strike="noStrike" dirty="0">
                          <a:effectLst/>
                          <a:highlight>
                            <a:srgbClr val="FFFF00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1.548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u="none" strike="noStrike" dirty="0">
                          <a:effectLst/>
                          <a:highlight>
                            <a:srgbClr val="FFFF00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3.128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.580</a:t>
                      </a: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811111163"/>
                  </a:ext>
                </a:extLst>
              </a:tr>
              <a:tr h="665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32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3</a:t>
                      </a:r>
                      <a:endParaRPr lang="en-ID" sz="32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Kalimantan Timur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.844</a:t>
                      </a: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2.076</a:t>
                      </a: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32</a:t>
                      </a: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952000899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32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4</a:t>
                      </a:r>
                      <a:endParaRPr lang="en-ID" sz="32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Kalimantan Selatan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5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.845</a:t>
                      </a: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32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4.016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T</a:t>
                      </a:r>
                      <a:r>
                        <a:rPr lang="en-ID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erpenuhi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423305072"/>
                  </a:ext>
                </a:extLst>
              </a:tr>
              <a:tr h="5992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32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5</a:t>
                      </a:r>
                      <a:endParaRPr lang="en-ID" sz="32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Kalimantan Utara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21</a:t>
                      </a: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64</a:t>
                      </a: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6</a:t>
                      </a:r>
                      <a:r>
                        <a:rPr lang="en-ID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43</a:t>
                      </a: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387043682"/>
                  </a:ext>
                </a:extLst>
              </a:tr>
              <a:tr h="288482">
                <a:tc>
                  <a:txBody>
                    <a:bodyPr/>
                    <a:lstStyle/>
                    <a:p>
                      <a:pPr algn="ctr" rtl="0" fontAlgn="ctr"/>
                      <a:endParaRPr lang="en-ID" sz="32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32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Total</a:t>
                      </a:r>
                      <a:endParaRPr lang="en-ID" sz="32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10.655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14.444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5.618</a:t>
                      </a:r>
                      <a:endParaRPr lang="en-ID" sz="32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160803769"/>
                  </a:ext>
                </a:extLst>
              </a:tr>
            </a:tbl>
          </a:graphicData>
        </a:graphic>
      </p:graphicFrame>
      <p:sp>
        <p:nvSpPr>
          <p:cNvPr id="13" name="Freeform 26">
            <a:extLst>
              <a:ext uri="{FF2B5EF4-FFF2-40B4-BE49-F238E27FC236}">
                <a16:creationId xmlns:a16="http://schemas.microsoft.com/office/drawing/2014/main" id="{7E3407E9-2130-1C65-53F9-35A87D462225}"/>
              </a:ext>
            </a:extLst>
          </p:cNvPr>
          <p:cNvSpPr/>
          <p:nvPr/>
        </p:nvSpPr>
        <p:spPr>
          <a:xfrm>
            <a:off x="4789578" y="8628441"/>
            <a:ext cx="1137980" cy="921222"/>
          </a:xfrm>
          <a:custGeom>
            <a:avLst/>
            <a:gdLst/>
            <a:ahLst/>
            <a:cxnLst/>
            <a:rect l="l" t="t" r="r" b="b"/>
            <a:pathLst>
              <a:path w="1137980" h="921222">
                <a:moveTo>
                  <a:pt x="0" y="0"/>
                </a:moveTo>
                <a:lnTo>
                  <a:pt x="1137980" y="0"/>
                </a:lnTo>
                <a:lnTo>
                  <a:pt x="1137980" y="921222"/>
                </a:lnTo>
                <a:lnTo>
                  <a:pt x="0" y="921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BC1C3108-2863-B369-7E4B-D1F55B65D045}"/>
              </a:ext>
            </a:extLst>
          </p:cNvPr>
          <p:cNvSpPr txBox="1"/>
          <p:nvPr/>
        </p:nvSpPr>
        <p:spPr>
          <a:xfrm>
            <a:off x="5936729" y="8413322"/>
            <a:ext cx="6886463" cy="1351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Berdasarkan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Surat Menteri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Negeri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Nomor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364.1/2272/BAK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tanggal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27 April 2022 Hal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Percepatan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Pembentukan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REDKAR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diamanatkan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agar minimal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dibentuk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REDKAR minimal 2 (dua) orang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disetiap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Desa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Kelurahan</a:t>
            </a:r>
            <a:endParaRPr lang="en-US" sz="1600" dirty="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5EBE8695-C1E2-4EDD-DF5D-E7B464F64E1A}"/>
              </a:ext>
            </a:extLst>
          </p:cNvPr>
          <p:cNvSpPr txBox="1">
            <a:spLocks/>
          </p:cNvSpPr>
          <p:nvPr/>
        </p:nvSpPr>
        <p:spPr>
          <a:xfrm>
            <a:off x="82774" y="1442363"/>
            <a:ext cx="18287996" cy="589585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9050" algn="ctr">
              <a:spcBef>
                <a:spcPts val="158"/>
              </a:spcBef>
            </a:pPr>
            <a:r>
              <a:rPr lang="fi-FI" sz="3700" b="1" dirty="0">
                <a:solidFill>
                  <a:prstClr val="black"/>
                </a:solidFill>
                <a:latin typeface="Poppins Bold" panose="020B0604020202020204" charset="0"/>
                <a:ea typeface="+mn-ea"/>
                <a:cs typeface="Poppins Bold" panose="020B0604020202020204" charset="0"/>
              </a:rPr>
              <a:t>REDKAR DI KALIMANTAN</a:t>
            </a:r>
          </a:p>
        </p:txBody>
      </p:sp>
    </p:spTree>
    <p:extLst>
      <p:ext uri="{BB962C8B-B14F-4D97-AF65-F5344CB8AC3E}">
        <p14:creationId xmlns:p14="http://schemas.microsoft.com/office/powerpoint/2010/main" val="2726403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A0F83BB-5ED9-2A23-26C5-EA77B6339D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890991"/>
              </p:ext>
            </p:extLst>
          </p:nvPr>
        </p:nvGraphicFramePr>
        <p:xfrm>
          <a:off x="1896194" y="1684529"/>
          <a:ext cx="13847648" cy="69351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3696">
                  <a:extLst>
                    <a:ext uri="{9D8B030D-6E8A-4147-A177-3AD203B41FA5}">
                      <a16:colId xmlns:a16="http://schemas.microsoft.com/office/drawing/2014/main" val="2582342293"/>
                    </a:ext>
                  </a:extLst>
                </a:gridCol>
                <a:gridCol w="5444375">
                  <a:extLst>
                    <a:ext uri="{9D8B030D-6E8A-4147-A177-3AD203B41FA5}">
                      <a16:colId xmlns:a16="http://schemas.microsoft.com/office/drawing/2014/main" val="45480963"/>
                    </a:ext>
                  </a:extLst>
                </a:gridCol>
                <a:gridCol w="2722185">
                  <a:extLst>
                    <a:ext uri="{9D8B030D-6E8A-4147-A177-3AD203B41FA5}">
                      <a16:colId xmlns:a16="http://schemas.microsoft.com/office/drawing/2014/main" val="1715750565"/>
                    </a:ext>
                  </a:extLst>
                </a:gridCol>
                <a:gridCol w="1893696">
                  <a:extLst>
                    <a:ext uri="{9D8B030D-6E8A-4147-A177-3AD203B41FA5}">
                      <a16:colId xmlns:a16="http://schemas.microsoft.com/office/drawing/2014/main" val="399630358"/>
                    </a:ext>
                  </a:extLst>
                </a:gridCol>
                <a:gridCol w="1893696">
                  <a:extLst>
                    <a:ext uri="{9D8B030D-6E8A-4147-A177-3AD203B41FA5}">
                      <a16:colId xmlns:a16="http://schemas.microsoft.com/office/drawing/2014/main" val="42584786"/>
                    </a:ext>
                  </a:extLst>
                </a:gridCol>
              </a:tblGrid>
              <a:tr h="138956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NO</a:t>
                      </a:r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KABUPATEN/KOTA</a:t>
                      </a:r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Jumlah</a:t>
                      </a:r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Redkar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Target Minimal </a:t>
                      </a:r>
                      <a:r>
                        <a:rPr lang="en-ID" sz="20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Jumlah</a:t>
                      </a:r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 REDKAR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        GAP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extLst>
                  <a:ext uri="{0D108BD9-81ED-4DB2-BD59-A6C34878D82A}">
                    <a16:rowId xmlns:a16="http://schemas.microsoft.com/office/drawing/2014/main" val="1582240835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Barito Selatan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186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182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048202494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2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Barito Timur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206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205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811111163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3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Barito Utara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15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206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191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952000899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4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Gunung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Mas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254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253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423305072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5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Kapuas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462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458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387043682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6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Katingan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5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308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303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237267058"/>
                  </a:ext>
                </a:extLst>
              </a:tr>
              <a:tr h="44105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7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Kotawaringin Barat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188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184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1948209750"/>
                  </a:ext>
                </a:extLst>
              </a:tr>
              <a:tr h="4808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8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Kotawaringin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Timur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275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370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95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978323989"/>
                  </a:ext>
                </a:extLst>
              </a:tr>
              <a:tr h="385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9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</a:t>
                      </a:r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 </a:t>
                      </a:r>
                      <a:r>
                        <a:rPr lang="en-ID" sz="2000" u="none" strike="noStrike" dirty="0" err="1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Lamandau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176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176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430896377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10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Murung Raya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0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250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250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4146298280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11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Pulang Pisau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531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198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Terpenuhi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2426024807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12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Seruyan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216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200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Terpenuhi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89792080"/>
                  </a:ext>
                </a:extLst>
              </a:tr>
              <a:tr h="38543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13</a:t>
                      </a:r>
                      <a:endParaRPr lang="en-ID" sz="2000" b="1" i="0" u="none" strike="noStrike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Kabupaten Sukamara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64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63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4189296655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D" sz="2000" u="none" strike="noStrike" dirty="0">
                          <a:effectLst/>
                          <a:highlight>
                            <a:srgbClr val="4472C4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14</a:t>
                      </a:r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>
                          <a:effectLst/>
                          <a:highlight>
                            <a:srgbClr val="E9EBF5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Kota Palangkaraya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E9EBF5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491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60</a:t>
                      </a:r>
                      <a:endParaRPr lang="en-ID" sz="2000" b="0" i="0" u="none" strike="noStrike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 err="1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Terpenuhi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74087201"/>
                  </a:ext>
                </a:extLst>
              </a:tr>
              <a:tr h="350253">
                <a:tc>
                  <a:txBody>
                    <a:bodyPr/>
                    <a:lstStyle/>
                    <a:p>
                      <a:pPr algn="ctr" rtl="0" fontAlgn="ctr"/>
                      <a:endParaRPr lang="en-ID" sz="2000" b="1" i="0" u="none" strike="noStrike" dirty="0">
                        <a:solidFill>
                          <a:srgbClr val="FFFFFF"/>
                        </a:solidFill>
                        <a:effectLst/>
                        <a:highlight>
                          <a:srgbClr val="4472C4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ID" sz="2000" u="none" strike="noStrike" dirty="0">
                          <a:effectLst/>
                          <a:highlight>
                            <a:srgbClr val="CFD5EA"/>
                          </a:highlight>
                          <a:latin typeface="Poppins Bold" panose="020B0604020202020204" charset="0"/>
                          <a:cs typeface="Poppins Bold" panose="020B0604020202020204" charset="0"/>
                        </a:rPr>
                        <a:t>Total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CFD5EA"/>
                        </a:highlight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1.548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3.128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2000" u="none" strike="noStrike" dirty="0">
                          <a:effectLst/>
                          <a:latin typeface="Poppins Bold" panose="020B0604020202020204" charset="0"/>
                          <a:cs typeface="Poppins Bold" panose="020B0604020202020204" charset="0"/>
                        </a:rPr>
                        <a:t>2.360</a:t>
                      </a:r>
                      <a:endParaRPr lang="en-ID" sz="2000" b="0" i="0" u="none" strike="noStrike" dirty="0">
                        <a:solidFill>
                          <a:srgbClr val="000000"/>
                        </a:solidFill>
                        <a:effectLst/>
                        <a:latin typeface="Poppins Bold" panose="020B0604020202020204" charset="0"/>
                        <a:cs typeface="Poppins Bold" panose="020B0604020202020204" charset="0"/>
                      </a:endParaRPr>
                    </a:p>
                  </a:txBody>
                  <a:tcPr marL="3358" marR="3358" marT="3358" marB="0" anchor="b"/>
                </a:tc>
                <a:extLst>
                  <a:ext uri="{0D108BD9-81ED-4DB2-BD59-A6C34878D82A}">
                    <a16:rowId xmlns:a16="http://schemas.microsoft.com/office/drawing/2014/main" val="3160803769"/>
                  </a:ext>
                </a:extLst>
              </a:tr>
            </a:tbl>
          </a:graphicData>
        </a:graphic>
      </p:graphicFrame>
      <p:sp>
        <p:nvSpPr>
          <p:cNvPr id="13" name="Freeform 26">
            <a:extLst>
              <a:ext uri="{FF2B5EF4-FFF2-40B4-BE49-F238E27FC236}">
                <a16:creationId xmlns:a16="http://schemas.microsoft.com/office/drawing/2014/main" id="{7E3407E9-2130-1C65-53F9-35A87D462225}"/>
              </a:ext>
            </a:extLst>
          </p:cNvPr>
          <p:cNvSpPr/>
          <p:nvPr/>
        </p:nvSpPr>
        <p:spPr>
          <a:xfrm>
            <a:off x="4789578" y="8628441"/>
            <a:ext cx="1137980" cy="921222"/>
          </a:xfrm>
          <a:custGeom>
            <a:avLst/>
            <a:gdLst/>
            <a:ahLst/>
            <a:cxnLst/>
            <a:rect l="l" t="t" r="r" b="b"/>
            <a:pathLst>
              <a:path w="1137980" h="921222">
                <a:moveTo>
                  <a:pt x="0" y="0"/>
                </a:moveTo>
                <a:lnTo>
                  <a:pt x="1137980" y="0"/>
                </a:lnTo>
                <a:lnTo>
                  <a:pt x="1137980" y="921222"/>
                </a:lnTo>
                <a:lnTo>
                  <a:pt x="0" y="9212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BC1C3108-2863-B369-7E4B-D1F55B65D045}"/>
              </a:ext>
            </a:extLst>
          </p:cNvPr>
          <p:cNvSpPr txBox="1"/>
          <p:nvPr/>
        </p:nvSpPr>
        <p:spPr>
          <a:xfrm>
            <a:off x="5943601" y="8800916"/>
            <a:ext cx="6214576" cy="16977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Berdasarkan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Surat Menteri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Negeri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Nomor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364.1/2272/BAK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tanggal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27 April 2022 Hal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Percepatan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Pembentukan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REDKAR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diamanatkan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agar minimal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dibentuk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REDKAR minimal 2 (dua) orang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disetiap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Desa</a:t>
            </a:r>
            <a:r>
              <a:rPr lang="en-US" sz="1600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/</a:t>
            </a:r>
            <a:r>
              <a:rPr lang="en-US" sz="1600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Kelurahan</a:t>
            </a:r>
            <a:endParaRPr lang="en-US" sz="1600" dirty="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5" name="object 2">
            <a:extLst>
              <a:ext uri="{FF2B5EF4-FFF2-40B4-BE49-F238E27FC236}">
                <a16:creationId xmlns:a16="http://schemas.microsoft.com/office/drawing/2014/main" id="{5BEA7DDB-57DE-4F87-BAAF-D5D346774977}"/>
              </a:ext>
            </a:extLst>
          </p:cNvPr>
          <p:cNvSpPr txBox="1">
            <a:spLocks/>
          </p:cNvSpPr>
          <p:nvPr/>
        </p:nvSpPr>
        <p:spPr>
          <a:xfrm>
            <a:off x="145541" y="1061216"/>
            <a:ext cx="18287996" cy="589585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9050" algn="ctr">
              <a:spcBef>
                <a:spcPts val="158"/>
              </a:spcBef>
            </a:pPr>
            <a:r>
              <a:rPr lang="fi-FI" sz="3700" b="1" dirty="0">
                <a:solidFill>
                  <a:prstClr val="black"/>
                </a:solidFill>
                <a:latin typeface="Poppins Bold" panose="020B0604020202020204" charset="0"/>
                <a:ea typeface="+mn-ea"/>
                <a:cs typeface="Poppins Bold" panose="020B0604020202020204" charset="0"/>
              </a:rPr>
              <a:t>REDKAR DI KALIMANTAN TENGAH</a:t>
            </a:r>
          </a:p>
        </p:txBody>
      </p:sp>
    </p:spTree>
    <p:extLst>
      <p:ext uri="{BB962C8B-B14F-4D97-AF65-F5344CB8AC3E}">
        <p14:creationId xmlns:p14="http://schemas.microsoft.com/office/powerpoint/2010/main" val="361165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1DC76-359D-A07A-22C1-B7873D2E6F85}"/>
              </a:ext>
            </a:extLst>
          </p:cNvPr>
          <p:cNvSpPr txBox="1"/>
          <p:nvPr/>
        </p:nvSpPr>
        <p:spPr>
          <a:xfrm>
            <a:off x="3200400" y="4326370"/>
            <a:ext cx="10363200" cy="1800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sv-SE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TAHAPAN</a:t>
            </a:r>
          </a:p>
          <a:p>
            <a:pPr algn="ctr"/>
            <a:r>
              <a:rPr kumimoji="0" lang="sv-SE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PEMBENTUKAN REDKAR</a:t>
            </a:r>
          </a:p>
          <a:p>
            <a:pPr algn="ctr"/>
            <a:r>
              <a:rPr lang="sv-SE" sz="3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MELALUI APLIKASI REDKAR</a:t>
            </a:r>
            <a:endParaRPr lang="en-ID" sz="3700" dirty="0"/>
          </a:p>
        </p:txBody>
      </p:sp>
    </p:spTree>
    <p:extLst>
      <p:ext uri="{BB962C8B-B14F-4D97-AF65-F5344CB8AC3E}">
        <p14:creationId xmlns:p14="http://schemas.microsoft.com/office/powerpoint/2010/main" val="38539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PENUNJUKAN ADMIN</a:t>
            </a:r>
            <a:endParaRPr dirty="0"/>
          </a:p>
        </p:txBody>
      </p:sp>
      <p:sp>
        <p:nvSpPr>
          <p:cNvPr id="14" name="Google Shape;260;p33">
            <a:extLst>
              <a:ext uri="{FF2B5EF4-FFF2-40B4-BE49-F238E27FC236}">
                <a16:creationId xmlns:a16="http://schemas.microsoft.com/office/drawing/2014/main" id="{70F29E2D-D5F5-9D47-AF54-99FE6A3C03E3}"/>
              </a:ext>
            </a:extLst>
          </p:cNvPr>
          <p:cNvSpPr txBox="1">
            <a:spLocks/>
          </p:cNvSpPr>
          <p:nvPr/>
        </p:nvSpPr>
        <p:spPr>
          <a:xfrm>
            <a:off x="1774021" y="9198682"/>
            <a:ext cx="14840609" cy="106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1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DIREKTORAT LAYANAN APLIKASI INFORMATIKA PEMERINTAHAN</a:t>
            </a:r>
          </a:p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KEMENTERIAN KOMUNIKASI DAN INFORMATIKA RI</a:t>
            </a:r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D131D7C6-CBA7-D954-CE09-0850566C6F58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55E6FB51-B5E9-A2B7-0FA0-7B169315E245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220DE659-8FCA-DB67-256D-2DC804713A00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B5C7153-D036-140A-75C5-C6EAB7BD3CE0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05E4CB05-969F-BB4C-44CB-7ACA3A3EBE9D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107E005F-759A-F224-FC79-6F1F9E76FE08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484C826-1CBB-694A-9192-968514C46F91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10A325-1E8A-6CD6-4BFF-24FBB2041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8279" y="3496819"/>
            <a:ext cx="5081123" cy="3857791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88FD8316-33D6-D15B-BA31-ACF87C2B4B94}"/>
              </a:ext>
            </a:extLst>
          </p:cNvPr>
          <p:cNvSpPr txBox="1">
            <a:spLocks/>
          </p:cNvSpPr>
          <p:nvPr/>
        </p:nvSpPr>
        <p:spPr>
          <a:xfrm>
            <a:off x="839584" y="4162247"/>
            <a:ext cx="6511271" cy="25269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30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6C1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0046C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86262" indent="0" algn="just">
              <a:buClr>
                <a:schemeClr val="tx2">
                  <a:lumMod val="10000"/>
                </a:schemeClr>
              </a:buClr>
            </a:pPr>
            <a:endParaRPr lang="fi-FI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6262" indent="0" algn="just">
              <a:buClr>
                <a:schemeClr val="tx2">
                  <a:lumMod val="10000"/>
                </a:schemeClr>
              </a:buClr>
            </a:pPr>
            <a:r>
              <a:rPr lang="en-US" sz="3600" b="1" dirty="0" err="1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Menugaskan</a:t>
            </a: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3600" b="1" dirty="0" err="1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</a:t>
            </a: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orang ASN </a:t>
            </a:r>
            <a:r>
              <a:rPr lang="en-US" sz="3600" b="1" dirty="0" err="1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admin </a:t>
            </a:r>
            <a:r>
              <a:rPr lang="en-US" sz="3600" b="1" dirty="0" err="1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aplikasi</a:t>
            </a:r>
            <a:r>
              <a:rPr lang="en-US" sz="3600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REDKAR</a:t>
            </a:r>
            <a:r>
              <a:rPr lang="en-ID" sz="3600" b="1" dirty="0">
                <a:solidFill>
                  <a:schemeClr val="accent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86262" indent="0" algn="just">
              <a:buClr>
                <a:schemeClr val="tx2">
                  <a:lumMod val="10000"/>
                </a:schemeClr>
              </a:buClr>
            </a:pPr>
            <a:endParaRPr lang="en-ID" sz="2133" dirty="0">
              <a:solidFill>
                <a:schemeClr val="accent2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45486B-4496-3983-98DE-F88F35AF2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9062" y="2942999"/>
            <a:ext cx="4544059" cy="528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38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4" name="Google Shape;260;p33">
            <a:extLst>
              <a:ext uri="{FF2B5EF4-FFF2-40B4-BE49-F238E27FC236}">
                <a16:creationId xmlns:a16="http://schemas.microsoft.com/office/drawing/2014/main" id="{70F29E2D-D5F5-9D47-AF54-99FE6A3C03E3}"/>
              </a:ext>
            </a:extLst>
          </p:cNvPr>
          <p:cNvSpPr txBox="1">
            <a:spLocks/>
          </p:cNvSpPr>
          <p:nvPr/>
        </p:nvSpPr>
        <p:spPr>
          <a:xfrm>
            <a:off x="1774021" y="9198682"/>
            <a:ext cx="14840609" cy="106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1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DIREKTORAT LAYANAN APLIKASI INFORMATIKA PEMERINTAHAN</a:t>
            </a:r>
          </a:p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KEMENTERIAN KOMUNIKASI DAN INFORMATIKA RI</a:t>
            </a:r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DAMKAR.LAYANAN.GO.ID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7DDB31-F5A0-844E-9E02-D0726CFC98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151" y="3657452"/>
            <a:ext cx="9663701" cy="5146349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D131D7C6-CBA7-D954-CE09-0850566C6F58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55E6FB51-B5E9-A2B7-0FA0-7B169315E245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220DE659-8FCA-DB67-256D-2DC804713A00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B5C7153-D036-140A-75C5-C6EAB7BD3CE0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05E4CB05-969F-BB4C-44CB-7ACA3A3EBE9D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107E005F-759A-F224-FC79-6F1F9E76FE08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5484C826-1CBB-694A-9192-968514C46F91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CB4CD9F-784B-03EB-D7FA-17FE1EBFBAAB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136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4" name="Google Shape;260;p33">
            <a:extLst>
              <a:ext uri="{FF2B5EF4-FFF2-40B4-BE49-F238E27FC236}">
                <a16:creationId xmlns:a16="http://schemas.microsoft.com/office/drawing/2014/main" id="{70F29E2D-D5F5-9D47-AF54-99FE6A3C03E3}"/>
              </a:ext>
            </a:extLst>
          </p:cNvPr>
          <p:cNvSpPr txBox="1">
            <a:spLocks/>
          </p:cNvSpPr>
          <p:nvPr/>
        </p:nvSpPr>
        <p:spPr>
          <a:xfrm>
            <a:off x="1774021" y="9198682"/>
            <a:ext cx="14840609" cy="106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1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DIREKTORAT LAYANAN APLIKASI INFORMATIKA PEMERINTAHAN</a:t>
            </a:r>
          </a:p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KEMENTERIAN KOMUNIKASI DAN INFORMATIKA RI</a:t>
            </a:r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HALAMAN MASUK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7DDB31-F5A0-844E-9E02-D0726CFC98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12151" y="3943256"/>
            <a:ext cx="9663701" cy="4574742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777162CD-C776-2870-985D-20BF72B45A91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21F2882A-6F51-E0CD-45DD-F9E95FEF37A9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DBAD4EB7-F4A4-3D1D-879A-5825E609A99B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26C8D292-8D3B-4428-D489-3DA3B7B0C850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8DC79659-C346-A87E-27A2-CD433F005356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FA8988A5-04DA-4417-2A49-092F031702AF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4A39E916-BEE7-DA4C-5E98-9455D79F6F73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8F90E342-CDD6-97A5-E663-02917D2B929A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589642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i="1" dirty="0">
                <a:solidFill>
                  <a:schemeClr val="dk2"/>
                </a:solidFill>
              </a:rPr>
              <a:t>DASHBOARD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AEF19-C0BB-6343-BD87-D6DFF798C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439" y="3857939"/>
            <a:ext cx="10081122" cy="4994111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DF860299-960D-AADA-64B4-B2B2B6BA26B0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3" name="AutoShape 5">
              <a:extLst>
                <a:ext uri="{FF2B5EF4-FFF2-40B4-BE49-F238E27FC236}">
                  <a16:creationId xmlns:a16="http://schemas.microsoft.com/office/drawing/2014/main" id="{60C3A6B8-4706-525B-E6BD-537213A2AF83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TextBox 6">
              <a:extLst>
                <a:ext uri="{FF2B5EF4-FFF2-40B4-BE49-F238E27FC236}">
                  <a16:creationId xmlns:a16="http://schemas.microsoft.com/office/drawing/2014/main" id="{26AD978D-8627-D05C-DC65-A9C8650318A0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7677C38-65FE-FCEC-6CC4-5E45F5C05499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27C22C70-7E41-217F-BAE5-6B2D0FB61C5D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1" name="Freeform 9">
            <a:extLst>
              <a:ext uri="{FF2B5EF4-FFF2-40B4-BE49-F238E27FC236}">
                <a16:creationId xmlns:a16="http://schemas.microsoft.com/office/drawing/2014/main" id="{92841B1E-EB08-C35A-0328-5B55A29AF8C7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F7F2036-F249-474F-BC6D-4F6AD2EE1600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0495BB17-806D-9ED7-A430-258986FC6E3E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8792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HALAMAN REGISTRASI REDKAR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F07174-2ED1-2D48-A74A-CB42C42A8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213" y="3442429"/>
            <a:ext cx="13019400" cy="538423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91C9892C-A3CE-009B-158D-BEBD01DF3835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2F30121D-A4EC-A14C-864D-7B3F86EFF094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58EC89E1-17D5-C3B3-D0D6-A353511EB571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A91DFD74-5E68-2E00-E081-37D36FB090AD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4DAB2164-0F4D-C63B-C3CC-5F5E955C7CFE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336FA64E-7480-1979-9F47-1887A9A39E34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E4914C95-1C19-8EF9-08B2-59C7E1A428AA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790219D2-23B6-0458-A701-19EC67FA61B6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78242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ALUR VERIFIKASI RELAWAN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90EE4D-8717-B244-8A69-1669677E6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412" y="3578094"/>
            <a:ext cx="10974428" cy="6122177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E9E22930-AB50-9E5E-945B-35E766C7475F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FE57C6B4-09A2-7732-AC1A-BDA58D9B758F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58D06DDF-301F-5862-9060-5E7C33DDD6BC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908438D7-E9AA-CE57-7004-6F539404BBBF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46F72478-FD35-0D04-1962-A343FCF5DD5E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9A249146-2F80-EABB-FFFC-32A8FC09564E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AFBAF29F-D903-9750-B486-85F18869AA56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901B883-EDE5-C2B9-873A-5527913904F7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57680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8679" y="-1003730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D734B8CD-104B-B34F-CA95-10306CF6F00D}"/>
              </a:ext>
            </a:extLst>
          </p:cNvPr>
          <p:cNvSpPr txBox="1"/>
          <p:nvPr/>
        </p:nvSpPr>
        <p:spPr>
          <a:xfrm>
            <a:off x="2555340" y="3062373"/>
            <a:ext cx="11541660" cy="3300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indent="-742950" algn="l">
              <a:lnSpc>
                <a:spcPts val="5179"/>
              </a:lnSpc>
              <a:buFont typeface="+mj-lt"/>
              <a:buAutoNum type="arabicPeriod"/>
            </a:pP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Simulasi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tata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cara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Pendaftaran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REDKAR Admin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Kabupaten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/Kota</a:t>
            </a:r>
          </a:p>
          <a:p>
            <a:pPr marL="742950" indent="-742950" algn="l">
              <a:lnSpc>
                <a:spcPts val="5179"/>
              </a:lnSpc>
              <a:buFont typeface="+mj-lt"/>
              <a:buAutoNum type="arabicPeriod"/>
            </a:pPr>
            <a:endParaRPr lang="en-US" sz="3699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742950" indent="-742950" algn="l">
              <a:lnSpc>
                <a:spcPts val="5179"/>
              </a:lnSpc>
              <a:buFont typeface="+mj-lt"/>
              <a:buAutoNum type="arabicPeriod"/>
            </a:pP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Kebijakan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Implementasi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Pemerintah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Dalam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99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perencanaan</a:t>
            </a: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REDKAR</a:t>
            </a:r>
          </a:p>
        </p:txBody>
      </p:sp>
    </p:spTree>
    <p:extLst>
      <p:ext uri="{BB962C8B-B14F-4D97-AF65-F5344CB8AC3E}">
        <p14:creationId xmlns:p14="http://schemas.microsoft.com/office/powerpoint/2010/main" val="1605098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ALUR PENOLAKAN RELAWAN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974A2E-DBEA-8042-848D-F575913C0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263" y="3365921"/>
            <a:ext cx="10288904" cy="6234464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4CB805BD-7740-C750-8DD2-886A2ECDD6BC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44F12809-F8B4-8257-AF8E-EF6FBCDC8532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B7DC1ACE-5459-C14A-AE33-4CD2F106FCF1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C6F7A48-1668-452C-CDA9-2CCC9ED605F8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ADCECEA-DBED-A1AB-B333-57F31CFD193E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A53520C8-D3C6-22D6-FB29-C11B0C27C317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102A8AB-23B4-DBDC-AB8C-404BAA1FE5FF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C5C1E616-4ED0-EF90-6CC0-B0D22D6ECB2B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5667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4" name="Google Shape;260;p33">
            <a:extLst>
              <a:ext uri="{FF2B5EF4-FFF2-40B4-BE49-F238E27FC236}">
                <a16:creationId xmlns:a16="http://schemas.microsoft.com/office/drawing/2014/main" id="{70F29E2D-D5F5-9D47-AF54-99FE6A3C03E3}"/>
              </a:ext>
            </a:extLst>
          </p:cNvPr>
          <p:cNvSpPr txBox="1">
            <a:spLocks/>
          </p:cNvSpPr>
          <p:nvPr/>
        </p:nvSpPr>
        <p:spPr>
          <a:xfrm>
            <a:off x="1774021" y="9198682"/>
            <a:ext cx="14840609" cy="1063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1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Lato Light"/>
              <a:buNone/>
              <a:defRPr sz="2800" b="0" i="0" u="none" strike="noStrike" cap="none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DIREKTORAT LAYANAN APLIKASI INFORMATIKA PEMERINTAHAN</a:t>
            </a:r>
          </a:p>
          <a:p>
            <a:pPr marL="0" indent="0" defTabSz="1828755">
              <a:spcAft>
                <a:spcPts val="800"/>
              </a:spcAft>
              <a:defRPr/>
            </a:pPr>
            <a:r>
              <a:rPr lang="en-ID" sz="2400" kern="0" dirty="0">
                <a:solidFill>
                  <a:schemeClr val="bg2"/>
                </a:solidFill>
              </a:rPr>
              <a:t>KEMENTERIAN KOMUNIKASI DAN INFORMATIKA RI</a:t>
            </a:r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ALUR PENERBITAN SK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970B8D-7B5C-184D-902F-002C32185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747" y="3322080"/>
            <a:ext cx="13917677" cy="5628024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C4076231-CA67-0AF0-947B-A17E113FD893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A847828A-1F56-3C26-3AFC-1A3A53A32A68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69EE796E-8EF6-D528-BEA9-7BCEFAEF1491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53FE44C-3177-7FC9-459C-2889B02944EB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63B4268-0C1B-894F-B59B-600BBE68AB67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E6952871-1C85-5A78-2ED4-42DA422415AC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F52BD75-F028-2860-9743-85B86537A119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F4AB4DC1-4D76-EDDC-91C5-0D484C0B7FAE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29182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ALUR PENERBITAN KTA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902850-8269-3845-B6D4-4EB453008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667" y="3592561"/>
            <a:ext cx="12881310" cy="5211242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389519DE-B2E1-19F2-FDD9-6AA5F531F7F7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5849E230-9B67-BFDE-03B8-DF4AB729415A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9422BBDF-6D85-256D-B28A-7057E43EE602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3AD38923-AD2E-68C3-B681-67C5D1CDD7CD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CF847C9E-D9AD-2FD2-EAA9-CA40296989C7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A46DB460-2860-42B7-633D-3B77DAAF14D5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15B24088-69A0-516E-844F-CCADF31CCBE0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C4630843-CD36-07D1-C32F-C4DEAFC5E4F1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85206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3" name="Google Shape;1683;p62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AKSES</a:t>
            </a:r>
            <a:endParaRPr dirty="0"/>
          </a:p>
        </p:txBody>
      </p:sp>
      <p:sp>
        <p:nvSpPr>
          <p:cNvPr id="15" name="Google Shape;335;p41">
            <a:extLst>
              <a:ext uri="{FF2B5EF4-FFF2-40B4-BE49-F238E27FC236}">
                <a16:creationId xmlns:a16="http://schemas.microsoft.com/office/drawing/2014/main" id="{B82B60EE-4B5C-C94F-94D6-0E4C9AEC3793}"/>
              </a:ext>
            </a:extLst>
          </p:cNvPr>
          <p:cNvSpPr/>
          <p:nvPr/>
        </p:nvSpPr>
        <p:spPr>
          <a:xfrm>
            <a:off x="0" y="2248112"/>
            <a:ext cx="5268600" cy="12631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755">
              <a:buClr>
                <a:srgbClr val="000000"/>
              </a:buClr>
              <a:defRPr/>
            </a:pPr>
            <a:endParaRPr sz="280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38;p41">
            <a:extLst>
              <a:ext uri="{FF2B5EF4-FFF2-40B4-BE49-F238E27FC236}">
                <a16:creationId xmlns:a16="http://schemas.microsoft.com/office/drawing/2014/main" id="{C4763D69-9F71-FD4D-8C3E-CEE0D2F442E6}"/>
              </a:ext>
            </a:extLst>
          </p:cNvPr>
          <p:cNvSpPr txBox="1">
            <a:spLocks/>
          </p:cNvSpPr>
          <p:nvPr/>
        </p:nvSpPr>
        <p:spPr>
          <a:xfrm>
            <a:off x="1409700" y="2248109"/>
            <a:ext cx="8086800" cy="12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6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None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indent="0"/>
            <a:r>
              <a:rPr lang="en-ID" sz="3600" dirty="0">
                <a:solidFill>
                  <a:schemeClr val="dk2"/>
                </a:solidFill>
              </a:rPr>
              <a:t>KTA RELAWAN (</a:t>
            </a:r>
            <a:r>
              <a:rPr lang="en-ID" sz="3600" i="1" dirty="0">
                <a:solidFill>
                  <a:schemeClr val="dk2"/>
                </a:solidFill>
              </a:rPr>
              <a:t>MOBILE</a:t>
            </a:r>
            <a:r>
              <a:rPr lang="en-ID" sz="3600" dirty="0">
                <a:solidFill>
                  <a:schemeClr val="dk2"/>
                </a:solidFill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25CA7-AC83-6941-99DD-D06775F82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4301" y="3557506"/>
            <a:ext cx="12092432" cy="5448836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47BA537A-E8B2-A642-AC0F-A3CEA353677E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9A8AD03E-9683-FA04-BAB6-1349EBF8CB80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C796AD34-3EE5-0076-E0E0-4CA1572EAF6F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253CD05-BE67-F8ED-3E61-465C843C14B3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01FF0F87-A887-B60E-1B16-57F2DF259166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2" name="Freeform 9">
            <a:extLst>
              <a:ext uri="{FF2B5EF4-FFF2-40B4-BE49-F238E27FC236}">
                <a16:creationId xmlns:a16="http://schemas.microsoft.com/office/drawing/2014/main" id="{4E80DD01-31CF-AC84-F2C7-78B55C1330A8}"/>
              </a:ext>
            </a:extLst>
          </p:cNvPr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065206AC-4D74-3808-CC7B-D731C80C5C8C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A9F3297A-5C3F-65F4-D255-46A91FD71023}"/>
              </a:ext>
            </a:extLst>
          </p:cNvPr>
          <p:cNvSpPr/>
          <p:nvPr/>
        </p:nvSpPr>
        <p:spPr>
          <a:xfrm rot="2153280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69903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1DC76-359D-A07A-22C1-B7873D2E6F85}"/>
              </a:ext>
            </a:extLst>
          </p:cNvPr>
          <p:cNvSpPr txBox="1"/>
          <p:nvPr/>
        </p:nvSpPr>
        <p:spPr>
          <a:xfrm>
            <a:off x="3200400" y="4326370"/>
            <a:ext cx="103632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3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KEBIJAKAN PEMERINTAH </a:t>
            </a:r>
          </a:p>
          <a:p>
            <a:pPr algn="ctr"/>
            <a:r>
              <a:rPr lang="sv-SE" sz="3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TENTANG REDKAR</a:t>
            </a:r>
            <a:endParaRPr kumimoji="0" lang="sv-SE" sz="3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54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8679" y="-1003730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381000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1DC76-359D-A07A-22C1-B7873D2E6F85}"/>
              </a:ext>
            </a:extLst>
          </p:cNvPr>
          <p:cNvSpPr txBox="1"/>
          <p:nvPr/>
        </p:nvSpPr>
        <p:spPr>
          <a:xfrm>
            <a:off x="1247891" y="2331683"/>
            <a:ext cx="150180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sv-SE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Memprioritaskan penerapan dan pencapaian SPM  melalui layanan pemadaman, penyelamatan dan evakuasi oleh Dinas Pemadam kebakaran dan Penyelamatan, serta layanan pemadaman yang dilakukan oleh REDKAR yang dibentuk dan/atau dibawah pembinaan Dinas</a:t>
            </a:r>
          </a:p>
          <a:p>
            <a:pPr marL="742950" indent="-742950">
              <a:buFont typeface="+mj-lt"/>
              <a:buAutoNum type="arabicPeriod"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Kemendagri telah memfasilitasi pendaftaran mandiri REDKAR oleh ma</a:t>
            </a:r>
            <a:r>
              <a:rPr lang="sv-SE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syakarat melalui aplikasi REDKAR</a:t>
            </a:r>
          </a:p>
          <a:p>
            <a:pPr marL="742950" indent="-742950">
              <a:buFont typeface="+mj-lt"/>
              <a:buAutoNum type="arabicPeriod"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Pembentukan REDKAR minimal 2 </a:t>
            </a:r>
            <a:r>
              <a:rPr lang="sv-SE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 di setiap Desa/Kelurahan</a:t>
            </a:r>
          </a:p>
          <a:p>
            <a:pPr marL="742950" indent="-742950">
              <a:buFont typeface="+mj-lt"/>
              <a:buAutoNum type="arabicPeriod"/>
            </a:pPr>
            <a:r>
              <a:rPr lang="sv-SE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Pembentukan REDKAR menjadi salah satu indikator dalam pemberian bantuan sarpras</a:t>
            </a:r>
          </a:p>
          <a:p>
            <a:pPr marL="742950" indent="-742950">
              <a:buFont typeface="+mj-lt"/>
              <a:buAutoNum type="arabicPeriod"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REDKAR menjadi </a:t>
            </a:r>
            <a:r>
              <a:rPr lang="sv-SE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kegiatan prioritas di dalam kegiatan Pemberdayaan Masyarakat dalam Pencegahan Kebakaran</a:t>
            </a:r>
            <a:endParaRPr kumimoji="0" lang="sv-S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Google Shape;1683;p62">
            <a:extLst>
              <a:ext uri="{FF2B5EF4-FFF2-40B4-BE49-F238E27FC236}">
                <a16:creationId xmlns:a16="http://schemas.microsoft.com/office/drawing/2014/main" id="{ED4D9225-C2D4-2AF8-2460-37D1E61D3087}"/>
              </a:ext>
            </a:extLst>
          </p:cNvPr>
          <p:cNvSpPr txBox="1">
            <a:spLocks/>
          </p:cNvSpPr>
          <p:nvPr/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ID" dirty="0"/>
              <a:t>KEBIJAKAN</a:t>
            </a:r>
          </a:p>
        </p:txBody>
      </p:sp>
    </p:spTree>
    <p:extLst>
      <p:ext uri="{BB962C8B-B14F-4D97-AF65-F5344CB8AC3E}">
        <p14:creationId xmlns:p14="http://schemas.microsoft.com/office/powerpoint/2010/main" val="1264492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10"/>
          <p:cNvSpPr txBox="1"/>
          <p:nvPr/>
        </p:nvSpPr>
        <p:spPr>
          <a:xfrm>
            <a:off x="5022703" y="4205883"/>
            <a:ext cx="8242594" cy="1344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37"/>
              </a:lnSpc>
            </a:pPr>
            <a:r>
              <a:rPr lang="en-US" sz="7455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TERIMAKASIH</a:t>
            </a:r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903FEB-9013-FEE3-2B1E-E213096C790C}"/>
              </a:ext>
            </a:extLst>
          </p:cNvPr>
          <p:cNvSpPr txBox="1"/>
          <p:nvPr/>
        </p:nvSpPr>
        <p:spPr>
          <a:xfrm>
            <a:off x="3200400" y="4326370"/>
            <a:ext cx="103632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sv-SE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TUGAS, HAK, KEWAJIBAN DAN SYARAT KEANGGOTAAN REDKAR</a:t>
            </a:r>
            <a:endParaRPr lang="en-ID" sz="3700" dirty="0"/>
          </a:p>
        </p:txBody>
      </p:sp>
    </p:spTree>
    <p:extLst>
      <p:ext uri="{BB962C8B-B14F-4D97-AF65-F5344CB8AC3E}">
        <p14:creationId xmlns:p14="http://schemas.microsoft.com/office/powerpoint/2010/main" val="3241203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71600" y="-294369"/>
            <a:ext cx="20389780" cy="15292335"/>
          </a:xfrm>
          <a:custGeom>
            <a:avLst/>
            <a:gdLst/>
            <a:ahLst/>
            <a:cxnLst/>
            <a:rect l="l" t="t" r="r" b="b"/>
            <a:pathLst>
              <a:path w="20389780" h="15292335">
                <a:moveTo>
                  <a:pt x="0" y="0"/>
                </a:moveTo>
                <a:lnTo>
                  <a:pt x="20389780" y="0"/>
                </a:lnTo>
                <a:lnTo>
                  <a:pt x="20389780" y="15292335"/>
                </a:lnTo>
                <a:lnTo>
                  <a:pt x="0" y="15292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4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124435" y="1522415"/>
            <a:ext cx="8039129" cy="677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AKSI NYATA MELALUI REDKAR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323985" y="2420819"/>
            <a:ext cx="3568062" cy="840406"/>
            <a:chOff x="0" y="0"/>
            <a:chExt cx="931160" cy="2193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31160" cy="219321"/>
            </a:xfrm>
            <a:custGeom>
              <a:avLst/>
              <a:gdLst/>
              <a:ahLst/>
              <a:cxnLst/>
              <a:rect l="l" t="t" r="r" b="b"/>
              <a:pathLst>
                <a:path w="931160" h="219321">
                  <a:moveTo>
                    <a:pt x="727960" y="0"/>
                  </a:moveTo>
                  <a:cubicBezTo>
                    <a:pt x="840184" y="0"/>
                    <a:pt x="931160" y="49097"/>
                    <a:pt x="931160" y="109661"/>
                  </a:cubicBezTo>
                  <a:cubicBezTo>
                    <a:pt x="931160" y="170225"/>
                    <a:pt x="840184" y="219321"/>
                    <a:pt x="727960" y="219321"/>
                  </a:cubicBezTo>
                  <a:lnTo>
                    <a:pt x="203200" y="219321"/>
                  </a:lnTo>
                  <a:cubicBezTo>
                    <a:pt x="90976" y="219321"/>
                    <a:pt x="0" y="170225"/>
                    <a:pt x="0" y="109661"/>
                  </a:cubicBezTo>
                  <a:cubicBezTo>
                    <a:pt x="0" y="49097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2B3C56"/>
              </a:solidFill>
              <a:prstDash val="solid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931160" cy="2574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282A87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PENGERTIAN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235727" y="2448648"/>
            <a:ext cx="3128756" cy="710921"/>
            <a:chOff x="0" y="0"/>
            <a:chExt cx="816514" cy="185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6514" cy="185530"/>
            </a:xfrm>
            <a:custGeom>
              <a:avLst/>
              <a:gdLst/>
              <a:ahLst/>
              <a:cxnLst/>
              <a:rect l="l" t="t" r="r" b="b"/>
              <a:pathLst>
                <a:path w="816514" h="185530">
                  <a:moveTo>
                    <a:pt x="613314" y="0"/>
                  </a:moveTo>
                  <a:cubicBezTo>
                    <a:pt x="725538" y="0"/>
                    <a:pt x="816514" y="41532"/>
                    <a:pt x="816514" y="92765"/>
                  </a:cubicBezTo>
                  <a:cubicBezTo>
                    <a:pt x="816514" y="143997"/>
                    <a:pt x="725538" y="185530"/>
                    <a:pt x="613314" y="185530"/>
                  </a:cubicBezTo>
                  <a:lnTo>
                    <a:pt x="203200" y="185530"/>
                  </a:lnTo>
                  <a:cubicBezTo>
                    <a:pt x="90976" y="185530"/>
                    <a:pt x="0" y="143997"/>
                    <a:pt x="0" y="92765"/>
                  </a:cubicBezTo>
                  <a:cubicBezTo>
                    <a:pt x="0" y="41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2B3C56"/>
              </a:solidFill>
              <a:prstDash val="solid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6514" cy="22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282A87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TUGAS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4488479" y="1223727"/>
            <a:ext cx="1271912" cy="1297009"/>
          </a:xfrm>
          <a:custGeom>
            <a:avLst/>
            <a:gdLst/>
            <a:ahLst/>
            <a:cxnLst/>
            <a:rect l="l" t="t" r="r" b="b"/>
            <a:pathLst>
              <a:path w="1271912" h="1297009">
                <a:moveTo>
                  <a:pt x="0" y="0"/>
                </a:moveTo>
                <a:lnTo>
                  <a:pt x="1271912" y="0"/>
                </a:lnTo>
                <a:lnTo>
                  <a:pt x="1271912" y="1297009"/>
                </a:lnTo>
                <a:lnTo>
                  <a:pt x="0" y="1297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97" t="-2793" b="-5452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6" name="Freeform 16"/>
          <p:cNvSpPr/>
          <p:nvPr/>
        </p:nvSpPr>
        <p:spPr>
          <a:xfrm rot="-10800000">
            <a:off x="13570525" y="-318300"/>
            <a:ext cx="5241783" cy="4114800"/>
          </a:xfrm>
          <a:custGeom>
            <a:avLst/>
            <a:gdLst/>
            <a:ahLst/>
            <a:cxnLst/>
            <a:rect l="l" t="t" r="r" b="b"/>
            <a:pathLst>
              <a:path w="5241783" h="4114800">
                <a:moveTo>
                  <a:pt x="0" y="0"/>
                </a:moveTo>
                <a:lnTo>
                  <a:pt x="5241784" y="0"/>
                </a:lnTo>
                <a:lnTo>
                  <a:pt x="52417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7" name="TextBox 17"/>
          <p:cNvSpPr txBox="1"/>
          <p:nvPr/>
        </p:nvSpPr>
        <p:spPr>
          <a:xfrm>
            <a:off x="250930" y="3527925"/>
            <a:ext cx="5817584" cy="2746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REDKAR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adalah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suatu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organisasi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sosial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berbasis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masyarakat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yang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secara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sukarela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berpartisipasi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mewujudkan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ketahanan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lingkungan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dari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bahaya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kebakaran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dibentuk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secara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nasional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dari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, oleh dan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untuk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warga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masyarakat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di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lingkungan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desa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/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Kelurahan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Pembentukan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REDKAR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dilaksanakan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atas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inisiatif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masyarakat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dan/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atau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dapat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difasilitasi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pemerintah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daerah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553200" y="3508875"/>
            <a:ext cx="3979444" cy="40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2306" dirty="0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Pada </a:t>
            </a:r>
            <a:r>
              <a:rPr lang="en-US" sz="2306" dirty="0" err="1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saat</a:t>
            </a:r>
            <a:r>
              <a:rPr lang="en-US" sz="2306" dirty="0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06" dirty="0" err="1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Pencegahan</a:t>
            </a:r>
            <a:endParaRPr lang="en-US" sz="2306" dirty="0">
              <a:solidFill>
                <a:srgbClr val="282A8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553200" y="5918263"/>
            <a:ext cx="3895302" cy="408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2306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Pada saat Pemadaman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553200" y="8363062"/>
            <a:ext cx="4737306" cy="3905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8"/>
              </a:lnSpc>
            </a:pPr>
            <a:r>
              <a:rPr lang="en-US" sz="2306" dirty="0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Pada </a:t>
            </a:r>
            <a:r>
              <a:rPr lang="en-US" sz="2306" dirty="0" err="1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saat</a:t>
            </a:r>
            <a:r>
              <a:rPr lang="en-US" sz="2306" dirty="0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06" dirty="0" err="1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pasca</a:t>
            </a:r>
            <a:r>
              <a:rPr lang="en-US" sz="2306" dirty="0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306" dirty="0" err="1">
                <a:solidFill>
                  <a:srgbClr val="282A87"/>
                </a:solidFill>
                <a:latin typeface="Poppins Bold"/>
                <a:ea typeface="Poppins Bold"/>
                <a:cs typeface="Poppins Bold"/>
                <a:sym typeface="Poppins Bold"/>
              </a:rPr>
              <a:t>Kebakaran</a:t>
            </a:r>
            <a:endParaRPr lang="en-US" sz="2306" dirty="0">
              <a:solidFill>
                <a:srgbClr val="282A8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6553200" y="4039757"/>
            <a:ext cx="8219048" cy="1821357"/>
            <a:chOff x="0" y="0"/>
            <a:chExt cx="10958731" cy="2428476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0958731" cy="2428476"/>
              <a:chOff x="0" y="0"/>
              <a:chExt cx="2164688" cy="479699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164688" cy="479699"/>
              </a:xfrm>
              <a:custGeom>
                <a:avLst/>
                <a:gdLst/>
                <a:ahLst/>
                <a:cxnLst/>
                <a:rect l="l" t="t" r="r" b="b"/>
                <a:pathLst>
                  <a:path w="2164688" h="479699">
                    <a:moveTo>
                      <a:pt x="0" y="0"/>
                    </a:moveTo>
                    <a:lnTo>
                      <a:pt x="2164688" y="0"/>
                    </a:lnTo>
                    <a:lnTo>
                      <a:pt x="2164688" y="479699"/>
                    </a:lnTo>
                    <a:lnTo>
                      <a:pt x="0" y="479699"/>
                    </a:lnTo>
                    <a:close/>
                  </a:path>
                </a:pathLst>
              </a:custGeom>
              <a:solidFill>
                <a:srgbClr val="21264D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164688" cy="5177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118322"/>
              <a:ext cx="10747213" cy="21196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memantau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kondisi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lingkungan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yang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dapat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menyebabkan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terjadinya.kebakaran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; </a:t>
              </a:r>
            </a:p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mengidentifikasi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potensi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bahaya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.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dilingkungannya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; </a:t>
              </a:r>
            </a:p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melakukan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pemetaan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sederhana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daerah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rawan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di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lingkungannva</a:t>
              </a:r>
              <a:endParaRPr lang="en-US" sz="1793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553200" y="6313106"/>
            <a:ext cx="8219048" cy="1992807"/>
            <a:chOff x="0" y="0"/>
            <a:chExt cx="10958731" cy="2657076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0958731" cy="2657076"/>
              <a:chOff x="0" y="0"/>
              <a:chExt cx="2164688" cy="524854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164688" cy="524854"/>
              </a:xfrm>
              <a:custGeom>
                <a:avLst/>
                <a:gdLst/>
                <a:ahLst/>
                <a:cxnLst/>
                <a:rect l="l" t="t" r="r" b="b"/>
                <a:pathLst>
                  <a:path w="2164688" h="524854">
                    <a:moveTo>
                      <a:pt x="0" y="0"/>
                    </a:moveTo>
                    <a:lnTo>
                      <a:pt x="2164688" y="0"/>
                    </a:lnTo>
                    <a:lnTo>
                      <a:pt x="2164688" y="524854"/>
                    </a:lnTo>
                    <a:lnTo>
                      <a:pt x="0" y="524854"/>
                    </a:lnTo>
                    <a:close/>
                  </a:path>
                </a:pathLst>
              </a:custGeom>
              <a:solidFill>
                <a:srgbClr val="21264D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164688" cy="562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0" y="112773"/>
              <a:ext cx="10747213" cy="25443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melakukan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upaya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pemadaman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dini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sebelum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petugas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pemadam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tiba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di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lokasi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; </a:t>
              </a:r>
            </a:p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melakukan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evakuasi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dan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penyelamatan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dini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korban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sebelum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petugas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pemadam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tiba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di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lokasi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;</a:t>
              </a:r>
            </a:p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membantu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petugas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pemadam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dalam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pelaksanaan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pemadaman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;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553200" y="8881795"/>
            <a:ext cx="8219048" cy="1260020"/>
            <a:chOff x="0" y="0"/>
            <a:chExt cx="10958731" cy="1680027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10958731" cy="1680027"/>
              <a:chOff x="0" y="0"/>
              <a:chExt cx="2164688" cy="331857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2164688" cy="331857"/>
              </a:xfrm>
              <a:custGeom>
                <a:avLst/>
                <a:gdLst/>
                <a:ahLst/>
                <a:cxnLst/>
                <a:rect l="l" t="t" r="r" b="b"/>
                <a:pathLst>
                  <a:path w="2164688" h="331857">
                    <a:moveTo>
                      <a:pt x="0" y="0"/>
                    </a:moveTo>
                    <a:lnTo>
                      <a:pt x="2164688" y="0"/>
                    </a:lnTo>
                    <a:lnTo>
                      <a:pt x="2164688" y="331857"/>
                    </a:lnTo>
                    <a:lnTo>
                      <a:pt x="0" y="331857"/>
                    </a:lnTo>
                    <a:close/>
                  </a:path>
                </a:pathLst>
              </a:custGeom>
              <a:solidFill>
                <a:srgbClr val="21264D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38100"/>
                <a:ext cx="2164688" cy="3699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0" y="176262"/>
              <a:ext cx="10747213" cy="12703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membantu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pengamanan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lingkungan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pasca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kejadian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;</a:t>
              </a:r>
            </a:p>
            <a:p>
              <a:pPr marL="387248" lvl="1" indent="-193624" algn="just">
                <a:lnSpc>
                  <a:spcPts val="2511"/>
                </a:lnSpc>
                <a:buAutoNum type="arabicPeriod"/>
              </a:pP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membantu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pengumpulan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dan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pengolahan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data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kerusakan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dan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kerugian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akibat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1793" dirty="0" err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kebakaran</a:t>
              </a:r>
              <a:r>
                <a:rPr lang="en-US" sz="1793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;</a:t>
              </a:r>
            </a:p>
          </p:txBody>
        </p:sp>
      </p:grpSp>
      <p:sp>
        <p:nvSpPr>
          <p:cNvPr id="36" name="Freeform 36"/>
          <p:cNvSpPr/>
          <p:nvPr/>
        </p:nvSpPr>
        <p:spPr>
          <a:xfrm>
            <a:off x="12583963" y="1188553"/>
            <a:ext cx="1271912" cy="1297009"/>
          </a:xfrm>
          <a:custGeom>
            <a:avLst/>
            <a:gdLst/>
            <a:ahLst/>
            <a:cxnLst/>
            <a:rect l="l" t="t" r="r" b="b"/>
            <a:pathLst>
              <a:path w="1271912" h="1297009">
                <a:moveTo>
                  <a:pt x="0" y="0"/>
                </a:moveTo>
                <a:lnTo>
                  <a:pt x="1271912" y="0"/>
                </a:lnTo>
                <a:lnTo>
                  <a:pt x="1271912" y="1297008"/>
                </a:lnTo>
                <a:lnTo>
                  <a:pt x="0" y="1297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997" t="-2793" b="-5452"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7" name="Group 37"/>
          <p:cNvGrpSpPr/>
          <p:nvPr/>
        </p:nvGrpSpPr>
        <p:grpSpPr>
          <a:xfrm>
            <a:off x="316228" y="6782899"/>
            <a:ext cx="5065807" cy="3075822"/>
            <a:chOff x="0" y="0"/>
            <a:chExt cx="9119321" cy="5557501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9119143" cy="5557520"/>
            </a:xfrm>
            <a:custGeom>
              <a:avLst/>
              <a:gdLst/>
              <a:ahLst/>
              <a:cxnLst/>
              <a:rect l="l" t="t" r="r" b="b"/>
              <a:pathLst>
                <a:path w="9119143" h="5557520">
                  <a:moveTo>
                    <a:pt x="424407" y="0"/>
                  </a:moveTo>
                  <a:lnTo>
                    <a:pt x="8694937" y="0"/>
                  </a:lnTo>
                  <a:cubicBezTo>
                    <a:pt x="8807551" y="0"/>
                    <a:pt x="8915356" y="28321"/>
                    <a:pt x="8994907" y="78740"/>
                  </a:cubicBezTo>
                  <a:cubicBezTo>
                    <a:pt x="9074459" y="129159"/>
                    <a:pt x="9119143" y="197612"/>
                    <a:pt x="9119143" y="268986"/>
                  </a:cubicBezTo>
                  <a:lnTo>
                    <a:pt x="9119143" y="5288534"/>
                  </a:lnTo>
                  <a:cubicBezTo>
                    <a:pt x="9119143" y="5437124"/>
                    <a:pt x="8929182" y="5557520"/>
                    <a:pt x="8694736" y="5557520"/>
                  </a:cubicBezTo>
                  <a:lnTo>
                    <a:pt x="424407" y="5557520"/>
                  </a:lnTo>
                  <a:cubicBezTo>
                    <a:pt x="189961" y="5557520"/>
                    <a:pt x="0" y="5437124"/>
                    <a:pt x="0" y="5288534"/>
                  </a:cubicBezTo>
                  <a:lnTo>
                    <a:pt x="0" y="268986"/>
                  </a:lnTo>
                  <a:cubicBezTo>
                    <a:pt x="0" y="120396"/>
                    <a:pt x="189961" y="0"/>
                    <a:pt x="424407" y="0"/>
                  </a:cubicBezTo>
                  <a:close/>
                </a:path>
              </a:pathLst>
            </a:custGeom>
            <a:blipFill>
              <a:blip r:embed="rId6"/>
              <a:stretch>
                <a:fillRect t="-7321" r="-1" b="-7321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sp>
        <p:nvSpPr>
          <p:cNvPr id="39" name="Freeform 39"/>
          <p:cNvSpPr/>
          <p:nvPr/>
        </p:nvSpPr>
        <p:spPr>
          <a:xfrm rot="-331162" flipH="1">
            <a:off x="16266700" y="8869414"/>
            <a:ext cx="2124647" cy="1667848"/>
          </a:xfrm>
          <a:custGeom>
            <a:avLst/>
            <a:gdLst/>
            <a:ahLst/>
            <a:cxnLst/>
            <a:rect l="l" t="t" r="r" b="b"/>
            <a:pathLst>
              <a:path w="2124647" h="1667848">
                <a:moveTo>
                  <a:pt x="2124648" y="0"/>
                </a:moveTo>
                <a:lnTo>
                  <a:pt x="0" y="0"/>
                </a:lnTo>
                <a:lnTo>
                  <a:pt x="0" y="1667848"/>
                </a:lnTo>
                <a:lnTo>
                  <a:pt x="2124648" y="1667848"/>
                </a:lnTo>
                <a:lnTo>
                  <a:pt x="212464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45" name="Group 20">
            <a:extLst>
              <a:ext uri="{FF2B5EF4-FFF2-40B4-BE49-F238E27FC236}">
                <a16:creationId xmlns:a16="http://schemas.microsoft.com/office/drawing/2014/main" id="{9333CC2C-5BB9-356B-912A-7CF64FA8F2FE}"/>
              </a:ext>
            </a:extLst>
          </p:cNvPr>
          <p:cNvGrpSpPr/>
          <p:nvPr/>
        </p:nvGrpSpPr>
        <p:grpSpPr>
          <a:xfrm rot="5400000">
            <a:off x="16133654" y="5698013"/>
            <a:ext cx="1205843" cy="1137607"/>
            <a:chOff x="0" y="0"/>
            <a:chExt cx="812800" cy="812800"/>
          </a:xfrm>
        </p:grpSpPr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C8D480FC-3229-5FE2-35D1-0379341F01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D6B64D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4231CAFA-0FDE-C4C0-095B-2AD6986EFF64}"/>
                </a:ext>
              </a:extLst>
            </p:cNvPr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TextBox 38">
            <a:extLst>
              <a:ext uri="{FF2B5EF4-FFF2-40B4-BE49-F238E27FC236}">
                <a16:creationId xmlns:a16="http://schemas.microsoft.com/office/drawing/2014/main" id="{BE6BAE54-75D2-570F-AF68-495FE79656E7}"/>
              </a:ext>
            </a:extLst>
          </p:cNvPr>
          <p:cNvSpPr txBox="1"/>
          <p:nvPr/>
        </p:nvSpPr>
        <p:spPr>
          <a:xfrm>
            <a:off x="14772486" y="4374741"/>
            <a:ext cx="4245694" cy="977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07"/>
              </a:lnSpc>
              <a:spcBef>
                <a:spcPct val="0"/>
              </a:spcBef>
            </a:pPr>
            <a:r>
              <a:rPr lang="en-US" sz="4400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38 </a:t>
            </a:r>
            <a:r>
              <a:rPr lang="en-US" sz="4400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Provinsi</a:t>
            </a:r>
            <a:endParaRPr lang="en-US" sz="4400" dirty="0">
              <a:solidFill>
                <a:srgbClr val="282A87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49" name="TextBox 39">
            <a:extLst>
              <a:ext uri="{FF2B5EF4-FFF2-40B4-BE49-F238E27FC236}">
                <a16:creationId xmlns:a16="http://schemas.microsoft.com/office/drawing/2014/main" id="{497C1C65-C1B1-A1C2-B55E-B61AABBF388D}"/>
              </a:ext>
            </a:extLst>
          </p:cNvPr>
          <p:cNvSpPr txBox="1"/>
          <p:nvPr/>
        </p:nvSpPr>
        <p:spPr>
          <a:xfrm>
            <a:off x="15262246" y="6918211"/>
            <a:ext cx="2948657" cy="2006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27"/>
              </a:lnSpc>
            </a:pPr>
            <a:r>
              <a:rPr lang="en-US" sz="5734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4400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46.304</a:t>
            </a:r>
          </a:p>
          <a:p>
            <a:pPr algn="ctr">
              <a:lnSpc>
                <a:spcPts val="8027"/>
              </a:lnSpc>
              <a:spcBef>
                <a:spcPct val="0"/>
              </a:spcBef>
            </a:pPr>
            <a:r>
              <a:rPr lang="en-US" sz="4400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REDKAR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39FF8F48-111C-407C-BEF2-4005C767C7B4}"/>
              </a:ext>
            </a:extLst>
          </p:cNvPr>
          <p:cNvSpPr txBox="1"/>
          <p:nvPr/>
        </p:nvSpPr>
        <p:spPr>
          <a:xfrm>
            <a:off x="14588989" y="9120234"/>
            <a:ext cx="41578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Sampai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di Tingkat</a:t>
            </a:r>
          </a:p>
          <a:p>
            <a:pPr algn="ctr">
              <a:spcBef>
                <a:spcPct val="0"/>
              </a:spcBef>
            </a:pP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Desa</a:t>
            </a:r>
            <a:r>
              <a:rPr lang="en-US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/</a:t>
            </a:r>
            <a:r>
              <a:rPr lang="en-US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Kelurahan</a:t>
            </a:r>
            <a:endParaRPr lang="en-US" dirty="0">
              <a:solidFill>
                <a:srgbClr val="282A87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grpSp>
        <p:nvGrpSpPr>
          <p:cNvPr id="51" name="Group 12">
            <a:extLst>
              <a:ext uri="{FF2B5EF4-FFF2-40B4-BE49-F238E27FC236}">
                <a16:creationId xmlns:a16="http://schemas.microsoft.com/office/drawing/2014/main" id="{8DBD6214-0A2A-F364-0C99-8AA14BC25AE6}"/>
              </a:ext>
            </a:extLst>
          </p:cNvPr>
          <p:cNvGrpSpPr/>
          <p:nvPr/>
        </p:nvGrpSpPr>
        <p:grpSpPr>
          <a:xfrm>
            <a:off x="14887796" y="2520736"/>
            <a:ext cx="3128756" cy="710921"/>
            <a:chOff x="0" y="0"/>
            <a:chExt cx="816514" cy="185530"/>
          </a:xfrm>
        </p:grpSpPr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8ECCCC17-B689-7BF2-36B5-9CE8D3B97695}"/>
                </a:ext>
              </a:extLst>
            </p:cNvPr>
            <p:cNvSpPr/>
            <p:nvPr/>
          </p:nvSpPr>
          <p:spPr>
            <a:xfrm>
              <a:off x="0" y="0"/>
              <a:ext cx="816514" cy="185530"/>
            </a:xfrm>
            <a:custGeom>
              <a:avLst/>
              <a:gdLst/>
              <a:ahLst/>
              <a:cxnLst/>
              <a:rect l="l" t="t" r="r" b="b"/>
              <a:pathLst>
                <a:path w="816514" h="185530">
                  <a:moveTo>
                    <a:pt x="613314" y="0"/>
                  </a:moveTo>
                  <a:cubicBezTo>
                    <a:pt x="725538" y="0"/>
                    <a:pt x="816514" y="41532"/>
                    <a:pt x="816514" y="92765"/>
                  </a:cubicBezTo>
                  <a:cubicBezTo>
                    <a:pt x="816514" y="143997"/>
                    <a:pt x="725538" y="185530"/>
                    <a:pt x="613314" y="185530"/>
                  </a:cubicBezTo>
                  <a:lnTo>
                    <a:pt x="203200" y="185530"/>
                  </a:lnTo>
                  <a:cubicBezTo>
                    <a:pt x="90976" y="185530"/>
                    <a:pt x="0" y="143997"/>
                    <a:pt x="0" y="92765"/>
                  </a:cubicBezTo>
                  <a:cubicBezTo>
                    <a:pt x="0" y="4153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  <a:ln w="57150" cap="sq">
              <a:solidFill>
                <a:srgbClr val="2B3C56"/>
              </a:solidFill>
              <a:prstDash val="solid"/>
              <a:miter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53" name="TextBox 14">
              <a:extLst>
                <a:ext uri="{FF2B5EF4-FFF2-40B4-BE49-F238E27FC236}">
                  <a16:creationId xmlns:a16="http://schemas.microsoft.com/office/drawing/2014/main" id="{D29BCA16-DDA4-5D6C-5AB1-C25CC5931DE7}"/>
                </a:ext>
              </a:extLst>
            </p:cNvPr>
            <p:cNvSpPr txBox="1"/>
            <p:nvPr/>
          </p:nvSpPr>
          <p:spPr>
            <a:xfrm>
              <a:off x="0" y="-38100"/>
              <a:ext cx="816514" cy="223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r>
                <a:rPr lang="en-US" sz="1999" dirty="0">
                  <a:solidFill>
                    <a:srgbClr val="282A87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JUMLAH ANGGOTA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A0C75F4-8FC1-776C-B9D4-9BADF9747834}"/>
              </a:ext>
            </a:extLst>
          </p:cNvPr>
          <p:cNvSpPr txBox="1">
            <a:spLocks/>
          </p:cNvSpPr>
          <p:nvPr/>
        </p:nvSpPr>
        <p:spPr>
          <a:xfrm>
            <a:off x="-19172" y="1241550"/>
            <a:ext cx="18287996" cy="589585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9050" algn="ctr">
              <a:spcBef>
                <a:spcPts val="158"/>
              </a:spcBef>
            </a:pPr>
            <a:r>
              <a:rPr lang="fi-FI" sz="3700" b="1" dirty="0">
                <a:solidFill>
                  <a:prstClr val="black"/>
                </a:solidFill>
                <a:latin typeface="Poppins Bold" panose="020B0604020202020204" charset="0"/>
                <a:ea typeface="+mn-ea"/>
                <a:cs typeface="Poppins Bold" panose="020B0604020202020204" charset="0"/>
              </a:rPr>
              <a:t>SYARAT KEANGGOTAAN REDKAR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723F493-849E-2B37-0333-3DB168EDC482}"/>
              </a:ext>
            </a:extLst>
          </p:cNvPr>
          <p:cNvSpPr/>
          <p:nvPr/>
        </p:nvSpPr>
        <p:spPr>
          <a:xfrm>
            <a:off x="497888" y="1978646"/>
            <a:ext cx="9217613" cy="75753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441415" indent="-685784" algn="just">
              <a:buFont typeface="+mj-lt"/>
              <a:buAutoNum type="arabicPeriod"/>
            </a:pP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penduduk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yang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berdomisili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di wilayah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desa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/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kelurahan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dan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berusia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minimal 19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tahun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; </a:t>
            </a:r>
          </a:p>
          <a:p>
            <a:pPr marL="1441415" indent="-685784" algn="just">
              <a:buFont typeface="+mj-lt"/>
              <a:buAutoNum type="arabicPeriod"/>
            </a:pP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sehat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jasmani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dan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rohani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; </a:t>
            </a:r>
          </a:p>
          <a:p>
            <a:pPr marL="1441415" indent="-685784" algn="just">
              <a:buFont typeface="+mj-lt"/>
              <a:buAutoNum type="arabicPeriod"/>
            </a:pP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memiliki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jiwa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penolong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semangat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pengabdian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dan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dedikasi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tinggi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;</a:t>
            </a:r>
          </a:p>
          <a:p>
            <a:pPr marL="1441415" indent="-685784" algn="just">
              <a:buFont typeface="+mj-lt"/>
              <a:buAutoNum type="arabicPeriod"/>
            </a:pP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mampu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berkerja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secara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mandiri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dan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dapat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bekerja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sama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dengan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pihak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lain; dan </a:t>
            </a:r>
          </a:p>
          <a:p>
            <a:pPr marL="1441415" indent="-685784" algn="just">
              <a:buFont typeface="+mj-lt"/>
              <a:buAutoNum type="arabicPeriod"/>
            </a:pP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Terdaftar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dan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mendapatkan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nomor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register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relawan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dari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Dinas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Pemadam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Kebakaran dan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Penyelamatan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Kabupaten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/Kota yang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teregistrasi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secara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berjenjang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melalui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aplikasi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secara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online, yang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terhubung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dengan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database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Direktorat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Jenderal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Bina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Administrasi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Kewilayahan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, Kementerian </a:t>
            </a:r>
            <a:r>
              <a:rPr lang="en-ID" sz="2700" dirty="0" err="1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Dalam</a:t>
            </a:r>
            <a:r>
              <a:rPr lang="en-ID" sz="2700" dirty="0">
                <a:solidFill>
                  <a:schemeClr val="accent6">
                    <a:lumMod val="10000"/>
                  </a:schemeClr>
                </a:solidFill>
                <a:latin typeface="Arial Rounded MT Bold" panose="020F0704030504030204" pitchFamily="34" charset="0"/>
              </a:rPr>
              <a:t> Negeri. </a:t>
            </a:r>
          </a:p>
        </p:txBody>
      </p:sp>
      <p:pic>
        <p:nvPicPr>
          <p:cNvPr id="6" name="Picture 5" descr="A group of men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AA646FC6-11D7-B494-E893-8F861572A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2825391"/>
            <a:ext cx="8187174" cy="5458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B41912B-DD15-540B-C478-96E6466F4798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4">
              <a:extLst>
                <a:ext uri="{FF2B5EF4-FFF2-40B4-BE49-F238E27FC236}">
                  <a16:creationId xmlns:a16="http://schemas.microsoft.com/office/drawing/2014/main" id="{46B42B56-4C20-9F40-A254-0CCDB4E8BD24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D3184995-E737-D57B-C232-8D00976FF9C1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DE88BD-1A2C-0D2A-6A01-4FC1F23500A1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DE7F55FD-7FAD-04A8-982C-D2FB1D6605B1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D3573F90-B82E-62C0-568C-1DCC7F0ABE52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5DC62398-E4B8-89CE-C146-8949976CF92E}"/>
              </a:ext>
            </a:extLst>
          </p:cNvPr>
          <p:cNvSpPr/>
          <p:nvPr/>
        </p:nvSpPr>
        <p:spPr>
          <a:xfrm rot="21532805">
            <a:off x="8501091" y="8642589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38371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9F86341D-D4D2-5776-4BA9-885DDFEAC08E}"/>
              </a:ext>
            </a:extLst>
          </p:cNvPr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0EB1DEE0-9AC6-D151-BC61-3FC46C722655}"/>
                </a:ext>
              </a:extLst>
            </p:cNvPr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62E2A3D1-1719-A1B6-95D7-4D35B41AD7F6}"/>
                </a:ext>
              </a:extLst>
            </p:cNvPr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3D6C59C-ABD8-C47B-8C09-FBD17C1AF8D3}"/>
                </a:ext>
              </a:extLst>
            </p:cNvPr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7">
              <a:extLst>
                <a:ext uri="{FF2B5EF4-FFF2-40B4-BE49-F238E27FC236}">
                  <a16:creationId xmlns:a16="http://schemas.microsoft.com/office/drawing/2014/main" id="{2D8421CF-AEC3-9257-6241-9EFEA7C05164}"/>
                </a:ext>
              </a:extLst>
            </p:cNvPr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7" name="Freeform 8">
            <a:extLst>
              <a:ext uri="{FF2B5EF4-FFF2-40B4-BE49-F238E27FC236}">
                <a16:creationId xmlns:a16="http://schemas.microsoft.com/office/drawing/2014/main" id="{61A89BC0-86C5-D16D-2D4A-0617A4F76C70}"/>
              </a:ext>
            </a:extLst>
          </p:cNvPr>
          <p:cNvSpPr/>
          <p:nvPr/>
        </p:nvSpPr>
        <p:spPr>
          <a:xfrm rot="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C4255D35-9EBE-DB94-DC26-3A29C1AD1A80}"/>
              </a:ext>
            </a:extLst>
          </p:cNvPr>
          <p:cNvSpPr/>
          <p:nvPr/>
        </p:nvSpPr>
        <p:spPr>
          <a:xfrm rot="21532805">
            <a:off x="8501091" y="8642589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737494A-A36B-529F-7B42-72A5652B0C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2" r="-600"/>
          <a:stretch/>
        </p:blipFill>
        <p:spPr>
          <a:xfrm>
            <a:off x="457200" y="2857501"/>
            <a:ext cx="11582400" cy="62782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2265D7-AF1B-9971-13C0-391AC101D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39600" y="5143501"/>
            <a:ext cx="5486400" cy="34937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5AF3D8-C18A-D0DF-EC5E-D3E900C58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0025" y="1674680"/>
            <a:ext cx="3820175" cy="3338803"/>
          </a:xfrm>
          <a:prstGeom prst="rect">
            <a:avLst/>
          </a:prstGeom>
        </p:spPr>
      </p:pic>
      <p:sp>
        <p:nvSpPr>
          <p:cNvPr id="21" name="object 2">
            <a:extLst>
              <a:ext uri="{FF2B5EF4-FFF2-40B4-BE49-F238E27FC236}">
                <a16:creationId xmlns:a16="http://schemas.microsoft.com/office/drawing/2014/main" id="{32A18BF5-A4D5-DAE6-4E25-0B833B42717D}"/>
              </a:ext>
            </a:extLst>
          </p:cNvPr>
          <p:cNvSpPr txBox="1">
            <a:spLocks/>
          </p:cNvSpPr>
          <p:nvPr/>
        </p:nvSpPr>
        <p:spPr>
          <a:xfrm>
            <a:off x="-82770" y="1151298"/>
            <a:ext cx="18287996" cy="589585"/>
          </a:xfrm>
          <a:prstGeom prst="rect">
            <a:avLst/>
          </a:prstGeom>
        </p:spPr>
        <p:txBody>
          <a:bodyPr vert="horz" wrap="square" lIns="0" tIns="20003" rIns="0" bIns="0" rtlCol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marL="19050" algn="ctr">
              <a:spcBef>
                <a:spcPts val="158"/>
              </a:spcBef>
            </a:pPr>
            <a:r>
              <a:rPr lang="fi-FI" sz="3700" b="1" dirty="0">
                <a:solidFill>
                  <a:prstClr val="black"/>
                </a:solidFill>
                <a:latin typeface="Poppins Bold" panose="020B0604020202020204" charset="0"/>
                <a:ea typeface="+mn-ea"/>
                <a:cs typeface="Poppins Bold" panose="020B0604020202020204" charset="0"/>
              </a:rPr>
              <a:t>STRUKTUR DAN SERAGAM REDKAR</a:t>
            </a:r>
          </a:p>
        </p:txBody>
      </p:sp>
    </p:spTree>
    <p:extLst>
      <p:ext uri="{BB962C8B-B14F-4D97-AF65-F5344CB8AC3E}">
        <p14:creationId xmlns:p14="http://schemas.microsoft.com/office/powerpoint/2010/main" val="139130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57140" y="-913296"/>
            <a:ext cx="20725358" cy="14430031"/>
            <a:chOff x="0" y="0"/>
            <a:chExt cx="27633811" cy="192400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633802" cy="19239992"/>
            </a:xfrm>
            <a:custGeom>
              <a:avLst/>
              <a:gdLst/>
              <a:ahLst/>
              <a:cxnLst/>
              <a:rect l="l" t="t" r="r" b="b"/>
              <a:pathLst>
                <a:path w="27633802" h="19239992">
                  <a:moveTo>
                    <a:pt x="0" y="0"/>
                  </a:moveTo>
                  <a:lnTo>
                    <a:pt x="27633802" y="0"/>
                  </a:lnTo>
                  <a:lnTo>
                    <a:pt x="27633802" y="19239992"/>
                  </a:lnTo>
                  <a:lnTo>
                    <a:pt x="0" y="19239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6" r="-36"/>
              </a:stretch>
            </a:blipFill>
          </p:spPr>
          <p:txBody>
            <a:bodyPr/>
            <a:lstStyle/>
            <a:p>
              <a:endParaRPr lang="en-ID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5" name="AutoShape 5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-433097" y="6211286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1" y="0"/>
                </a:lnTo>
                <a:lnTo>
                  <a:pt x="6511271" y="4224187"/>
                </a:lnTo>
                <a:lnTo>
                  <a:pt x="0" y="42241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2" name="Freeform 12"/>
          <p:cNvSpPr/>
          <p:nvPr/>
        </p:nvSpPr>
        <p:spPr>
          <a:xfrm rot="-67195">
            <a:off x="5093631" y="8453338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D1DC76-359D-A07A-22C1-B7873D2E6F85}"/>
              </a:ext>
            </a:extLst>
          </p:cNvPr>
          <p:cNvSpPr txBox="1"/>
          <p:nvPr/>
        </p:nvSpPr>
        <p:spPr>
          <a:xfrm>
            <a:off x="3200400" y="4326370"/>
            <a:ext cx="10363200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sv-SE" sz="3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REDKAR </a:t>
            </a:r>
            <a:r>
              <a:rPr lang="sv-SE" sz="3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 KALIMANTAN TENGAH</a:t>
            </a:r>
            <a:endParaRPr lang="en-ID" sz="3700" dirty="0"/>
          </a:p>
        </p:txBody>
      </p:sp>
    </p:spTree>
    <p:extLst>
      <p:ext uri="{BB962C8B-B14F-4D97-AF65-F5344CB8AC3E}">
        <p14:creationId xmlns:p14="http://schemas.microsoft.com/office/powerpoint/2010/main" val="802549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0194" y="-716324"/>
            <a:ext cx="20389780" cy="15292335"/>
          </a:xfrm>
          <a:custGeom>
            <a:avLst/>
            <a:gdLst/>
            <a:ahLst/>
            <a:cxnLst/>
            <a:rect l="l" t="t" r="r" b="b"/>
            <a:pathLst>
              <a:path w="20389780" h="15292335">
                <a:moveTo>
                  <a:pt x="0" y="0"/>
                </a:moveTo>
                <a:lnTo>
                  <a:pt x="20389780" y="0"/>
                </a:lnTo>
                <a:lnTo>
                  <a:pt x="20389780" y="15292335"/>
                </a:lnTo>
                <a:lnTo>
                  <a:pt x="0" y="15292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4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 rot="-67195">
            <a:off x="6803753" y="8649505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3" y="0"/>
                </a:lnTo>
                <a:lnTo>
                  <a:pt x="13319753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0" name="Freeform 10"/>
          <p:cNvSpPr/>
          <p:nvPr/>
        </p:nvSpPr>
        <p:spPr>
          <a:xfrm>
            <a:off x="3855569" y="772951"/>
            <a:ext cx="16898678" cy="8972749"/>
          </a:xfrm>
          <a:custGeom>
            <a:avLst/>
            <a:gdLst/>
            <a:ahLst/>
            <a:cxnLst/>
            <a:rect l="l" t="t" r="r" b="b"/>
            <a:pathLst>
              <a:path w="16898678" h="8972749">
                <a:moveTo>
                  <a:pt x="0" y="0"/>
                </a:moveTo>
                <a:lnTo>
                  <a:pt x="16898678" y="0"/>
                </a:lnTo>
                <a:lnTo>
                  <a:pt x="16898678" y="8972750"/>
                </a:lnTo>
                <a:lnTo>
                  <a:pt x="0" y="897275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1" name="Freeform 11"/>
          <p:cNvSpPr/>
          <p:nvPr/>
        </p:nvSpPr>
        <p:spPr>
          <a:xfrm>
            <a:off x="562109" y="3450911"/>
            <a:ext cx="5696684" cy="5356584"/>
          </a:xfrm>
          <a:custGeom>
            <a:avLst/>
            <a:gdLst/>
            <a:ahLst/>
            <a:cxnLst/>
            <a:rect l="l" t="t" r="r" b="b"/>
            <a:pathLst>
              <a:path w="5696684" h="5356584">
                <a:moveTo>
                  <a:pt x="0" y="0"/>
                </a:moveTo>
                <a:lnTo>
                  <a:pt x="5696684" y="0"/>
                </a:lnTo>
                <a:lnTo>
                  <a:pt x="5696684" y="5356584"/>
                </a:lnTo>
                <a:lnTo>
                  <a:pt x="0" y="53565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 dirty="0"/>
          </a:p>
        </p:txBody>
      </p:sp>
      <p:sp>
        <p:nvSpPr>
          <p:cNvPr id="12" name="TextBox 12"/>
          <p:cNvSpPr txBox="1"/>
          <p:nvPr/>
        </p:nvSpPr>
        <p:spPr>
          <a:xfrm>
            <a:off x="413473" y="2317477"/>
            <a:ext cx="7245518" cy="800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37"/>
              </a:lnSpc>
              <a:spcBef>
                <a:spcPct val="0"/>
              </a:spcBef>
            </a:pP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Data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pembentukan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Redkar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: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Jumlah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anggota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sejak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awal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dibentuk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sampai</a:t>
            </a:r>
            <a:r>
              <a:rPr lang="en-US" sz="2312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2312" dirty="0" err="1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sekarang</a:t>
            </a:r>
            <a:endParaRPr lang="en-US" sz="2312" dirty="0">
              <a:solidFill>
                <a:srgbClr val="282A87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2109" y="9102542"/>
            <a:ext cx="7935763" cy="6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JUMLAH TOTAL</a:t>
            </a:r>
            <a:r>
              <a:rPr lang="en-US" sz="1899" dirty="0">
                <a:solidFill>
                  <a:srgbClr val="9A8C3A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REDKAR</a:t>
            </a:r>
            <a:r>
              <a:rPr lang="en-US" sz="1899" dirty="0">
                <a:solidFill>
                  <a:srgbClr val="282A87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YANG TERDAFTAR DI APLIKASI REDKAR HINGGA BULAN AGUSTUS 2024 BERJUMLAH</a:t>
            </a:r>
            <a:r>
              <a:rPr lang="en-US" sz="189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899" dirty="0">
                <a:solidFill>
                  <a:srgbClr val="9A8C3A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46.304 RELAWAN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63A578-4F66-4016-2EDD-33D7E97325E6}"/>
              </a:ext>
            </a:extLst>
          </p:cNvPr>
          <p:cNvSpPr/>
          <p:nvPr/>
        </p:nvSpPr>
        <p:spPr>
          <a:xfrm>
            <a:off x="4876800" y="4193691"/>
            <a:ext cx="914400" cy="26400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4F611A-4640-602A-5273-4D2F4D1A27E9}"/>
              </a:ext>
            </a:extLst>
          </p:cNvPr>
          <p:cNvSpPr txBox="1"/>
          <p:nvPr/>
        </p:nvSpPr>
        <p:spPr>
          <a:xfrm>
            <a:off x="4519288" y="4153217"/>
            <a:ext cx="1582998" cy="3225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latin typeface="Arial" panose="020B0604020202020204" pitchFamily="34" charset="0"/>
                <a:ea typeface="Open Sans Extra Bold"/>
                <a:cs typeface="Arial" panose="020B0604020202020204" pitchFamily="34" charset="0"/>
                <a:sym typeface="Open Sans Extra Bold"/>
              </a:rPr>
              <a:t>46.304</a:t>
            </a:r>
          </a:p>
        </p:txBody>
      </p:sp>
    </p:spTree>
    <p:extLst>
      <p:ext uri="{BB962C8B-B14F-4D97-AF65-F5344CB8AC3E}">
        <p14:creationId xmlns:p14="http://schemas.microsoft.com/office/powerpoint/2010/main" val="3398094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0194" y="-716324"/>
            <a:ext cx="20389780" cy="15292335"/>
          </a:xfrm>
          <a:custGeom>
            <a:avLst/>
            <a:gdLst/>
            <a:ahLst/>
            <a:cxnLst/>
            <a:rect l="l" t="t" r="r" b="b"/>
            <a:pathLst>
              <a:path w="20389780" h="15292335">
                <a:moveTo>
                  <a:pt x="0" y="0"/>
                </a:moveTo>
                <a:lnTo>
                  <a:pt x="20389780" y="0"/>
                </a:lnTo>
                <a:lnTo>
                  <a:pt x="20389780" y="15292335"/>
                </a:lnTo>
                <a:lnTo>
                  <a:pt x="0" y="15292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3" name="Group 3"/>
          <p:cNvGrpSpPr/>
          <p:nvPr/>
        </p:nvGrpSpPr>
        <p:grpSpPr>
          <a:xfrm>
            <a:off x="82774" y="172262"/>
            <a:ext cx="6284606" cy="1201378"/>
            <a:chOff x="0" y="0"/>
            <a:chExt cx="8379475" cy="1601837"/>
          </a:xfrm>
        </p:grpSpPr>
        <p:sp>
          <p:nvSpPr>
            <p:cNvPr id="4" name="AutoShape 4"/>
            <p:cNvSpPr/>
            <p:nvPr/>
          </p:nvSpPr>
          <p:spPr>
            <a:xfrm>
              <a:off x="1553489" y="682719"/>
              <a:ext cx="6825987" cy="0"/>
            </a:xfrm>
            <a:prstGeom prst="line">
              <a:avLst/>
            </a:prstGeom>
            <a:ln w="35006" cap="flat">
              <a:solidFill>
                <a:srgbClr val="1B1B2B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ID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553489" y="180973"/>
              <a:ext cx="5512192" cy="4725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27"/>
                </a:lnSpc>
              </a:pPr>
              <a:r>
                <a:rPr lang="en-US" sz="2091" spc="73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KEMENTERIAN DALAM NEGERI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416033" cy="1601837"/>
            </a:xfrm>
            <a:custGeom>
              <a:avLst/>
              <a:gdLst/>
              <a:ahLst/>
              <a:cxnLst/>
              <a:rect l="l" t="t" r="r" b="b"/>
              <a:pathLst>
                <a:path w="1416033" h="1601837">
                  <a:moveTo>
                    <a:pt x="0" y="0"/>
                  </a:moveTo>
                  <a:lnTo>
                    <a:pt x="1416033" y="0"/>
                  </a:lnTo>
                  <a:lnTo>
                    <a:pt x="1416033" y="1601837"/>
                  </a:lnTo>
                  <a:lnTo>
                    <a:pt x="0" y="1601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15516" r="-132844" b="-2650"/>
              </a:stretch>
            </a:blipFill>
          </p:spPr>
          <p:txBody>
            <a:bodyPr/>
            <a:lstStyle/>
            <a:p>
              <a:endParaRPr lang="en-ID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53489" y="797825"/>
              <a:ext cx="6772659" cy="6278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DIREKTORAT MANAJEMEN PENANGGULANGAN BENCANA</a:t>
              </a:r>
            </a:p>
            <a:p>
              <a:pPr algn="l">
                <a:lnSpc>
                  <a:spcPts val="1951"/>
                </a:lnSpc>
              </a:pPr>
              <a:r>
                <a:rPr lang="en-US" sz="1394" spc="48">
                  <a:solidFill>
                    <a:srgbClr val="000000"/>
                  </a:solidFill>
                  <a:latin typeface="Alice Bold"/>
                  <a:ea typeface="Alice Bold"/>
                  <a:cs typeface="Alice Bold"/>
                  <a:sym typeface="Alice Bold"/>
                </a:rPr>
                <a:t>DAN KEBAKARAN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0800000">
            <a:off x="11922266" y="-201509"/>
            <a:ext cx="6511271" cy="4224187"/>
          </a:xfrm>
          <a:custGeom>
            <a:avLst/>
            <a:gdLst/>
            <a:ahLst/>
            <a:cxnLst/>
            <a:rect l="l" t="t" r="r" b="b"/>
            <a:pathLst>
              <a:path w="6511271" h="4224187">
                <a:moveTo>
                  <a:pt x="0" y="0"/>
                </a:moveTo>
                <a:lnTo>
                  <a:pt x="6511272" y="0"/>
                </a:lnTo>
                <a:lnTo>
                  <a:pt x="6511272" y="4224188"/>
                </a:lnTo>
                <a:lnTo>
                  <a:pt x="0" y="42241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9" name="Freeform 9"/>
          <p:cNvSpPr/>
          <p:nvPr/>
        </p:nvSpPr>
        <p:spPr>
          <a:xfrm rot="-67195">
            <a:off x="8518025" y="8662935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0" name="Group 10"/>
          <p:cNvGrpSpPr/>
          <p:nvPr/>
        </p:nvGrpSpPr>
        <p:grpSpPr>
          <a:xfrm>
            <a:off x="532025" y="2889670"/>
            <a:ext cx="8139146" cy="5590649"/>
            <a:chOff x="0" y="0"/>
            <a:chExt cx="1419443" cy="9749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19443" cy="974993"/>
            </a:xfrm>
            <a:custGeom>
              <a:avLst/>
              <a:gdLst/>
              <a:ahLst/>
              <a:cxnLst/>
              <a:rect l="l" t="t" r="r" b="b"/>
              <a:pathLst>
                <a:path w="1419443" h="974993">
                  <a:moveTo>
                    <a:pt x="0" y="0"/>
                  </a:moveTo>
                  <a:lnTo>
                    <a:pt x="1419443" y="0"/>
                  </a:lnTo>
                  <a:lnTo>
                    <a:pt x="1419443" y="974993"/>
                  </a:lnTo>
                  <a:lnTo>
                    <a:pt x="0" y="974993"/>
                  </a:lnTo>
                  <a:close/>
                </a:path>
              </a:pathLst>
            </a:custGeom>
            <a:solidFill>
              <a:srgbClr val="071F5A"/>
            </a:solidFill>
          </p:spPr>
          <p:txBody>
            <a:bodyPr/>
            <a:lstStyle/>
            <a:p>
              <a:endParaRPr lang="en-ID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419443" cy="1013093"/>
            </a:xfrm>
            <a:prstGeom prst="rect">
              <a:avLst/>
            </a:prstGeom>
          </p:spPr>
          <p:txBody>
            <a:bodyPr lIns="66987" tIns="66987" rIns="66987" bIns="66987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587255" y="2889670"/>
            <a:ext cx="8130639" cy="5514565"/>
          </a:xfrm>
          <a:custGeom>
            <a:avLst/>
            <a:gdLst/>
            <a:ahLst/>
            <a:cxnLst/>
            <a:rect l="l" t="t" r="r" b="b"/>
            <a:pathLst>
              <a:path w="8130639" h="5514565">
                <a:moveTo>
                  <a:pt x="0" y="0"/>
                </a:moveTo>
                <a:lnTo>
                  <a:pt x="8130639" y="0"/>
                </a:lnTo>
                <a:lnTo>
                  <a:pt x="8130639" y="5514564"/>
                </a:lnTo>
                <a:lnTo>
                  <a:pt x="0" y="55145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sp>
        <p:nvSpPr>
          <p:cNvPr id="14" name="AutoShape 14"/>
          <p:cNvSpPr/>
          <p:nvPr/>
        </p:nvSpPr>
        <p:spPr>
          <a:xfrm>
            <a:off x="12983263" y="3161769"/>
            <a:ext cx="19050" cy="4296025"/>
          </a:xfrm>
          <a:prstGeom prst="line">
            <a:avLst/>
          </a:prstGeom>
          <a:ln w="38100" cap="flat">
            <a:solidFill>
              <a:srgbClr val="1B1B2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ID"/>
          </a:p>
        </p:txBody>
      </p:sp>
      <p:sp>
        <p:nvSpPr>
          <p:cNvPr id="15" name="Freeform 15"/>
          <p:cNvSpPr/>
          <p:nvPr/>
        </p:nvSpPr>
        <p:spPr>
          <a:xfrm>
            <a:off x="13477288" y="4022679"/>
            <a:ext cx="3782012" cy="3040942"/>
          </a:xfrm>
          <a:custGeom>
            <a:avLst/>
            <a:gdLst/>
            <a:ahLst/>
            <a:cxnLst/>
            <a:rect l="l" t="t" r="r" b="b"/>
            <a:pathLst>
              <a:path w="3782012" h="3040942">
                <a:moveTo>
                  <a:pt x="0" y="0"/>
                </a:moveTo>
                <a:lnTo>
                  <a:pt x="3782012" y="0"/>
                </a:lnTo>
                <a:lnTo>
                  <a:pt x="3782012" y="3040942"/>
                </a:lnTo>
                <a:lnTo>
                  <a:pt x="0" y="30409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16" name="Group 16"/>
          <p:cNvGrpSpPr/>
          <p:nvPr/>
        </p:nvGrpSpPr>
        <p:grpSpPr>
          <a:xfrm>
            <a:off x="8261142" y="8700798"/>
            <a:ext cx="6535414" cy="508458"/>
            <a:chOff x="0" y="0"/>
            <a:chExt cx="8713885" cy="677944"/>
          </a:xfrm>
        </p:grpSpPr>
        <p:grpSp>
          <p:nvGrpSpPr>
            <p:cNvPr id="17" name="Group 17"/>
            <p:cNvGrpSpPr/>
            <p:nvPr/>
          </p:nvGrpSpPr>
          <p:grpSpPr>
            <a:xfrm>
              <a:off x="2521032" y="0"/>
              <a:ext cx="3704362" cy="677944"/>
              <a:chOff x="0" y="0"/>
              <a:chExt cx="554908" cy="10155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554908" cy="101555"/>
              </a:xfrm>
              <a:custGeom>
                <a:avLst/>
                <a:gdLst/>
                <a:ahLst/>
                <a:cxnLst/>
                <a:rect l="l" t="t" r="r" b="b"/>
                <a:pathLst>
                  <a:path w="554908" h="101555">
                    <a:moveTo>
                      <a:pt x="0" y="0"/>
                    </a:moveTo>
                    <a:lnTo>
                      <a:pt x="554908" y="0"/>
                    </a:lnTo>
                    <a:lnTo>
                      <a:pt x="554908" y="101555"/>
                    </a:lnTo>
                    <a:lnTo>
                      <a:pt x="0" y="101555"/>
                    </a:lnTo>
                    <a:close/>
                  </a:path>
                </a:pathLst>
              </a:custGeom>
              <a:solidFill>
                <a:srgbClr val="071F5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554908" cy="139655"/>
              </a:xfrm>
              <a:prstGeom prst="rect">
                <a:avLst/>
              </a:prstGeom>
            </p:spPr>
            <p:txBody>
              <a:bodyPr lIns="66987" tIns="66987" rIns="66987" bIns="6698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91547"/>
              <a:ext cx="8713885" cy="483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212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Sebelum REDKAR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100587" y="8700798"/>
            <a:ext cx="6535414" cy="508458"/>
            <a:chOff x="0" y="0"/>
            <a:chExt cx="8713885" cy="677944"/>
          </a:xfrm>
        </p:grpSpPr>
        <p:grpSp>
          <p:nvGrpSpPr>
            <p:cNvPr id="22" name="Group 22"/>
            <p:cNvGrpSpPr/>
            <p:nvPr/>
          </p:nvGrpSpPr>
          <p:grpSpPr>
            <a:xfrm>
              <a:off x="2488666" y="0"/>
              <a:ext cx="3704362" cy="677944"/>
              <a:chOff x="0" y="0"/>
              <a:chExt cx="554908" cy="10155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554908" cy="101555"/>
              </a:xfrm>
              <a:custGeom>
                <a:avLst/>
                <a:gdLst/>
                <a:ahLst/>
                <a:cxnLst/>
                <a:rect l="l" t="t" r="r" b="b"/>
                <a:pathLst>
                  <a:path w="554908" h="101555">
                    <a:moveTo>
                      <a:pt x="0" y="0"/>
                    </a:moveTo>
                    <a:lnTo>
                      <a:pt x="554908" y="0"/>
                    </a:lnTo>
                    <a:lnTo>
                      <a:pt x="554908" y="101555"/>
                    </a:lnTo>
                    <a:lnTo>
                      <a:pt x="0" y="101555"/>
                    </a:lnTo>
                    <a:close/>
                  </a:path>
                </a:pathLst>
              </a:custGeom>
              <a:solidFill>
                <a:srgbClr val="071F5A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554908" cy="139655"/>
              </a:xfrm>
              <a:prstGeom prst="rect">
                <a:avLst/>
              </a:prstGeom>
            </p:spPr>
            <p:txBody>
              <a:bodyPr lIns="66987" tIns="66987" rIns="66987" bIns="6698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0" y="78006"/>
              <a:ext cx="8713885" cy="483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96"/>
                </a:lnSpc>
                <a:spcBef>
                  <a:spcPct val="0"/>
                </a:spcBef>
              </a:pPr>
              <a:r>
                <a:rPr lang="en-US" sz="2212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Sesudah REDKAR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457387" y="9365778"/>
            <a:ext cx="1137980" cy="921222"/>
          </a:xfrm>
          <a:custGeom>
            <a:avLst/>
            <a:gdLst/>
            <a:ahLst/>
            <a:cxnLst/>
            <a:rect l="l" t="t" r="r" b="b"/>
            <a:pathLst>
              <a:path w="1137980" h="921222">
                <a:moveTo>
                  <a:pt x="0" y="0"/>
                </a:moveTo>
                <a:lnTo>
                  <a:pt x="1137980" y="0"/>
                </a:lnTo>
                <a:lnTo>
                  <a:pt x="1137980" y="921222"/>
                </a:lnTo>
                <a:lnTo>
                  <a:pt x="0" y="9212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ID"/>
          </a:p>
        </p:txBody>
      </p:sp>
      <p:grpSp>
        <p:nvGrpSpPr>
          <p:cNvPr id="27" name="Group 27"/>
          <p:cNvGrpSpPr/>
          <p:nvPr/>
        </p:nvGrpSpPr>
        <p:grpSpPr>
          <a:xfrm>
            <a:off x="5455813" y="1543407"/>
            <a:ext cx="7376375" cy="936688"/>
            <a:chOff x="0" y="0"/>
            <a:chExt cx="9835167" cy="1248917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9835167" cy="757533"/>
              <a:chOff x="0" y="0"/>
              <a:chExt cx="1942749" cy="149636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942749" cy="149636"/>
              </a:xfrm>
              <a:custGeom>
                <a:avLst/>
                <a:gdLst/>
                <a:ahLst/>
                <a:cxnLst/>
                <a:rect l="l" t="t" r="r" b="b"/>
                <a:pathLst>
                  <a:path w="1942749" h="149636">
                    <a:moveTo>
                      <a:pt x="53527" y="0"/>
                    </a:moveTo>
                    <a:lnTo>
                      <a:pt x="1889222" y="0"/>
                    </a:lnTo>
                    <a:cubicBezTo>
                      <a:pt x="1918784" y="0"/>
                      <a:pt x="1942749" y="23965"/>
                      <a:pt x="1942749" y="53527"/>
                    </a:cubicBezTo>
                    <a:lnTo>
                      <a:pt x="1942749" y="96109"/>
                    </a:lnTo>
                    <a:cubicBezTo>
                      <a:pt x="1942749" y="110305"/>
                      <a:pt x="1937110" y="123920"/>
                      <a:pt x="1927071" y="133958"/>
                    </a:cubicBezTo>
                    <a:cubicBezTo>
                      <a:pt x="1917033" y="143997"/>
                      <a:pt x="1903418" y="149636"/>
                      <a:pt x="1889222" y="149636"/>
                    </a:cubicBezTo>
                    <a:lnTo>
                      <a:pt x="53527" y="149636"/>
                    </a:lnTo>
                    <a:cubicBezTo>
                      <a:pt x="23965" y="149636"/>
                      <a:pt x="0" y="125671"/>
                      <a:pt x="0" y="96109"/>
                    </a:cubicBezTo>
                    <a:lnTo>
                      <a:pt x="0" y="53527"/>
                    </a:lnTo>
                    <a:cubicBezTo>
                      <a:pt x="0" y="39331"/>
                      <a:pt x="5639" y="25716"/>
                      <a:pt x="15678" y="15678"/>
                    </a:cubicBezTo>
                    <a:cubicBezTo>
                      <a:pt x="25716" y="5639"/>
                      <a:pt x="39331" y="0"/>
                      <a:pt x="53527" y="0"/>
                    </a:cubicBezTo>
                    <a:close/>
                  </a:path>
                </a:pathLst>
              </a:custGeom>
              <a:solidFill>
                <a:srgbClr val="21264D"/>
              </a:solidFill>
            </p:spPr>
            <p:txBody>
              <a:bodyPr/>
              <a:lstStyle/>
              <a:p>
                <a:endParaRPr lang="en-ID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38100"/>
                <a:ext cx="1942749" cy="1877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0" y="60917"/>
              <a:ext cx="9835167" cy="11880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  <a:spcBef>
                  <a:spcPct val="0"/>
                </a:spcBef>
              </a:pPr>
              <a:r>
                <a:rPr lang="en-US" sz="2599">
                  <a:solidFill>
                    <a:srgbClr val="FFFFF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PENCAPAIAN SPM SUB URUSAN KEBAKARAN</a:t>
              </a:r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68359" y="3209873"/>
            <a:ext cx="7902813" cy="490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Rata-Rata Nasional Capaian SPM Sub Urusan Kebakaran 2019-2023</a:t>
            </a:r>
          </a:p>
          <a:p>
            <a:pPr algn="l">
              <a:lnSpc>
                <a:spcPts val="3546"/>
              </a:lnSpc>
            </a:pPr>
            <a:endParaRPr lang="en-US" sz="2533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Sebelum adanya REDKAR</a:t>
            </a:r>
          </a:p>
          <a:p>
            <a:pPr marL="546981" lvl="1" indent="-273490" algn="l">
              <a:lnSpc>
                <a:spcPts val="3546"/>
              </a:lnSpc>
              <a:buFont typeface="Arial"/>
              <a:buChar char="•"/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v2019: 46,94%</a:t>
            </a:r>
          </a:p>
          <a:p>
            <a:pPr marL="546981" lvl="1" indent="-273490" algn="l">
              <a:lnSpc>
                <a:spcPts val="3546"/>
              </a:lnSpc>
              <a:buFont typeface="Arial"/>
              <a:buChar char="•"/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v2020: 61,24%</a:t>
            </a:r>
          </a:p>
          <a:p>
            <a:pPr algn="l">
              <a:lnSpc>
                <a:spcPts val="3546"/>
              </a:lnSpc>
            </a:pPr>
            <a:endParaRPr lang="en-US" sz="2533">
              <a:solidFill>
                <a:srgbClr val="FFFFFF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  <a:p>
            <a:pPr algn="l">
              <a:lnSpc>
                <a:spcPts val="3546"/>
              </a:lnSpc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Sesudah adanya REDKAR</a:t>
            </a:r>
          </a:p>
          <a:p>
            <a:pPr marL="546981" lvl="1" indent="-273490" algn="l">
              <a:lnSpc>
                <a:spcPts val="3546"/>
              </a:lnSpc>
              <a:buFont typeface="Arial"/>
              <a:buChar char="•"/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v2021: 68,16%</a:t>
            </a:r>
          </a:p>
          <a:p>
            <a:pPr marL="546981" lvl="1" indent="-273490" algn="l">
              <a:lnSpc>
                <a:spcPts val="3546"/>
              </a:lnSpc>
              <a:buFont typeface="Arial"/>
              <a:buChar char="•"/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v2022: 74.74%</a:t>
            </a:r>
          </a:p>
          <a:p>
            <a:pPr marL="546981" lvl="1" indent="-273490" algn="l">
              <a:lnSpc>
                <a:spcPts val="3546"/>
              </a:lnSpc>
              <a:spcBef>
                <a:spcPct val="0"/>
              </a:spcBef>
              <a:buFont typeface="Arial"/>
              <a:buChar char="•"/>
            </a:pPr>
            <a:r>
              <a:rPr lang="en-US" sz="2533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v2023 : 80,27%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611409" y="9538253"/>
            <a:ext cx="6886463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Data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diolah</a:t>
            </a:r>
            <a:r>
              <a:rPr lang="en-US" sz="189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dari</a:t>
            </a:r>
            <a:r>
              <a:rPr lang="en-US" sz="189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Sekber</a:t>
            </a:r>
            <a:r>
              <a:rPr lang="en-US" sz="189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SPM dan Data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Ditjen</a:t>
            </a:r>
            <a:r>
              <a:rPr lang="en-US" sz="1899" dirty="0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Bina </a:t>
            </a:r>
            <a:r>
              <a:rPr lang="en-US" sz="1899" dirty="0" err="1">
                <a:solidFill>
                  <a:srgbClr val="000000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Adwil</a:t>
            </a:r>
            <a:endParaRPr lang="en-US" sz="1899" dirty="0">
              <a:solidFill>
                <a:srgbClr val="000000"/>
              </a:solidFill>
              <a:latin typeface="Open Sans Extra Bold"/>
              <a:ea typeface="Open Sans Extra Bold"/>
              <a:cs typeface="Open Sans Extra Bold"/>
              <a:sym typeface="Open Sans Extra Bold"/>
            </a:endParaRPr>
          </a:p>
        </p:txBody>
      </p:sp>
      <p:sp>
        <p:nvSpPr>
          <p:cNvPr id="34" name="Freeform 9">
            <a:extLst>
              <a:ext uri="{FF2B5EF4-FFF2-40B4-BE49-F238E27FC236}">
                <a16:creationId xmlns:a16="http://schemas.microsoft.com/office/drawing/2014/main" id="{981D6CDD-2722-EDE4-C9F3-2C519F76954A}"/>
              </a:ext>
            </a:extLst>
          </p:cNvPr>
          <p:cNvSpPr/>
          <p:nvPr/>
        </p:nvSpPr>
        <p:spPr>
          <a:xfrm rot="-67195">
            <a:off x="8501091" y="8642589"/>
            <a:ext cx="13319753" cy="2192393"/>
          </a:xfrm>
          <a:custGeom>
            <a:avLst/>
            <a:gdLst/>
            <a:ahLst/>
            <a:cxnLst/>
            <a:rect l="l" t="t" r="r" b="b"/>
            <a:pathLst>
              <a:path w="13319753" h="2192393">
                <a:moveTo>
                  <a:pt x="0" y="0"/>
                </a:moveTo>
                <a:lnTo>
                  <a:pt x="13319754" y="0"/>
                </a:lnTo>
                <a:lnTo>
                  <a:pt x="13319754" y="2192393"/>
                </a:lnTo>
                <a:lnTo>
                  <a:pt x="0" y="219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4931" b="-14931"/>
            </a:stretch>
          </a:blipFill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1377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1269</Words>
  <Application>Microsoft Office PowerPoint</Application>
  <PresentationFormat>Custom</PresentationFormat>
  <Paragraphs>399</Paragraphs>
  <Slides>26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Poppins Bold</vt:lpstr>
      <vt:lpstr>Calibri</vt:lpstr>
      <vt:lpstr>Aptos</vt:lpstr>
      <vt:lpstr>Abadi</vt:lpstr>
      <vt:lpstr>Aharoni</vt:lpstr>
      <vt:lpstr>Arial Rounded MT Bold</vt:lpstr>
      <vt:lpstr>Intro Pro</vt:lpstr>
      <vt:lpstr>Alice Bold</vt:lpstr>
      <vt:lpstr>Intro Pro Bold</vt:lpstr>
      <vt:lpstr>Arial</vt:lpstr>
      <vt:lpstr>Open Sans Extra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PENUNJUKAN ADMIN</vt:lpstr>
      <vt:lpstr>AKSES</vt:lpstr>
      <vt:lpstr>AKSES</vt:lpstr>
      <vt:lpstr>AKSES</vt:lpstr>
      <vt:lpstr>AKSES</vt:lpstr>
      <vt:lpstr>AKSES</vt:lpstr>
      <vt:lpstr>AKSES</vt:lpstr>
      <vt:lpstr>AKSES</vt:lpstr>
      <vt:lpstr>AKSES</vt:lpstr>
      <vt:lpstr>AKSES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Biru dan Toska Geometri Tugas Presentasi Kelompok</dc:title>
  <cp:lastModifiedBy>fawaz</cp:lastModifiedBy>
  <cp:revision>16</cp:revision>
  <dcterms:created xsi:type="dcterms:W3CDTF">2006-08-16T00:00:00Z</dcterms:created>
  <dcterms:modified xsi:type="dcterms:W3CDTF">2024-08-29T00:38:45Z</dcterms:modified>
  <dc:identifier>DAGJ_PzSVpU</dc:identifier>
</cp:coreProperties>
</file>