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147470338" r:id="rId16"/>
    <p:sldId id="16770444" r:id="rId17"/>
    <p:sldId id="16770391" r:id="rId18"/>
    <p:sldId id="2147379171" r:id="rId19"/>
    <p:sldId id="2147379163" r:id="rId20"/>
    <p:sldId id="2147379172" r:id="rId21"/>
    <p:sldId id="2804" r:id="rId22"/>
    <p:sldId id="2147379247" r:id="rId23"/>
    <p:sldId id="2147379277" r:id="rId24"/>
    <p:sldId id="2147379250" r:id="rId25"/>
    <p:sldId id="2147379251" r:id="rId26"/>
    <p:sldId id="2147379273" r:id="rId27"/>
    <p:sldId id="2147470331" r:id="rId28"/>
    <p:sldId id="2147470368" r:id="rId29"/>
    <p:sldId id="2147470322" r:id="rId30"/>
    <p:sldId id="2147470374" r:id="rId31"/>
    <p:sldId id="2147470323" r:id="rId32"/>
    <p:sldId id="2147470369" r:id="rId33"/>
    <p:sldId id="2147470375" r:id="rId34"/>
    <p:sldId id="275" r:id="rId35"/>
  </p:sldIdLst>
  <p:sldSz cx="18288000" cy="10287000"/>
  <p:notesSz cx="6858000" cy="9144000"/>
  <p:embeddedFontLst>
    <p:embeddedFont>
      <p:font typeface="Algerian" panose="02000000000000000000" pitchFamily="2" charset="0"/>
      <p:regular r:id="rId37"/>
    </p:embeddedFont>
    <p:embeddedFont>
      <p:font typeface="Alice Bold" pitchFamily="2" charset="0"/>
      <p:regular r:id="rId38"/>
    </p:embeddedFont>
    <p:embeddedFont>
      <p:font typeface="Angsana New" panose="02020603050405020304" pitchFamily="18" charset="-34"/>
      <p:regular r:id="rId39"/>
      <p:bold r:id="rId40"/>
      <p:italic r:id="rId41"/>
      <p:boldItalic r:id="rId42"/>
    </p:embeddedFont>
    <p:embeddedFont>
      <p:font typeface="Arial Black" panose="020B0604020202020204" pitchFamily="34" charset="0"/>
      <p:bold r:id="rId43"/>
    </p:embeddedFont>
    <p:embeddedFont>
      <p:font typeface="Arial Narrow" panose="020B0606020202030204" pitchFamily="34" charset="0"/>
      <p:regular r:id="rId44"/>
      <p:bold r:id="rId45"/>
      <p:italic r:id="rId46"/>
      <p:boldItalic r:id="rId47"/>
    </p:embeddedFont>
    <p:embeddedFont>
      <p:font typeface="Bookman Old Style" panose="02050604050505020204" pitchFamily="18"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Gautami" panose="020B0502040204020203" pitchFamily="34" charset="0"/>
      <p:regular r:id="rId56"/>
      <p:bold r:id="rId57"/>
    </p:embeddedFont>
    <p:embeddedFont>
      <p:font typeface="Intro Pro" panose="02000000000000000000" pitchFamily="2" charset="0"/>
      <p:regular r:id="rId58"/>
    </p:embeddedFont>
    <p:embeddedFont>
      <p:font typeface="Intro Rust" pitchFamily="2" charset="0"/>
      <p:regular r:id="rId59"/>
    </p:embeddedFont>
    <p:embeddedFont>
      <p:font typeface="Lucida Sans Unicode" panose="02000000000000000000" pitchFamily="2" charset="0"/>
      <p:regular r:id="rId60"/>
    </p:embeddedFont>
    <p:embeddedFont>
      <p:font typeface="Poppins Bold" pitchFamily="2" charset="0"/>
      <p:regular r:id="rId61"/>
    </p:embeddedFont>
    <p:embeddedFont>
      <p:font typeface="Red Hat Display" panose="02010503040201060303" pitchFamily="2" charset="0"/>
      <p:regular r:id="rId62"/>
    </p:embeddedFont>
    <p:embeddedFont>
      <p:font typeface="Red Hat Display Bold" panose="02010803040201060303" pitchFamily="2" charset="0"/>
      <p:regular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7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3.fntdata"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font" Target="fonts/font6.fntdata" /><Relationship Id="rId47" Type="http://schemas.openxmlformats.org/officeDocument/2006/relationships/font" Target="fonts/font11.fntdata" /><Relationship Id="rId50" Type="http://schemas.openxmlformats.org/officeDocument/2006/relationships/font" Target="fonts/font14.fntdata" /><Relationship Id="rId55" Type="http://schemas.openxmlformats.org/officeDocument/2006/relationships/font" Target="fonts/font19.fntdata" /><Relationship Id="rId63" Type="http://schemas.openxmlformats.org/officeDocument/2006/relationships/font" Target="fonts/font27.fntdata" /><Relationship Id="rId68" Type="http://schemas.openxmlformats.org/officeDocument/2006/relationships/theme" Target="theme/theme1.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font" Target="fonts/font1.fntdata" /><Relationship Id="rId40" Type="http://schemas.openxmlformats.org/officeDocument/2006/relationships/font" Target="fonts/font4.fntdata" /><Relationship Id="rId45" Type="http://schemas.openxmlformats.org/officeDocument/2006/relationships/font" Target="fonts/font9.fntdata" /><Relationship Id="rId53" Type="http://schemas.openxmlformats.org/officeDocument/2006/relationships/font" Target="fonts/font17.fntdata" /><Relationship Id="rId58" Type="http://schemas.openxmlformats.org/officeDocument/2006/relationships/font" Target="fonts/font22.fntdata" /><Relationship Id="rId66"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notesMaster" Target="notesMasters/notesMaster1.xml" /><Relationship Id="rId49" Type="http://schemas.openxmlformats.org/officeDocument/2006/relationships/font" Target="fonts/font13.fntdata" /><Relationship Id="rId57" Type="http://schemas.openxmlformats.org/officeDocument/2006/relationships/font" Target="fonts/font21.fntdata" /><Relationship Id="rId61" Type="http://schemas.openxmlformats.org/officeDocument/2006/relationships/font" Target="fonts/font25.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font" Target="fonts/font8.fntdata" /><Relationship Id="rId52" Type="http://schemas.openxmlformats.org/officeDocument/2006/relationships/font" Target="fonts/font16.fntdata" /><Relationship Id="rId60" Type="http://schemas.openxmlformats.org/officeDocument/2006/relationships/font" Target="fonts/font24.fntdata" /><Relationship Id="rId65" Type="http://schemas.openxmlformats.org/officeDocument/2006/relationships/font" Target="fonts/font29.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font" Target="fonts/font7.fntdata" /><Relationship Id="rId48" Type="http://schemas.openxmlformats.org/officeDocument/2006/relationships/font" Target="fonts/font12.fntdata" /><Relationship Id="rId56" Type="http://schemas.openxmlformats.org/officeDocument/2006/relationships/font" Target="fonts/font20.fntdata" /><Relationship Id="rId64" Type="http://schemas.openxmlformats.org/officeDocument/2006/relationships/font" Target="fonts/font28.fntdata" /><Relationship Id="rId69"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font" Target="fonts/font15.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font" Target="fonts/font2.fntdata" /><Relationship Id="rId46" Type="http://schemas.openxmlformats.org/officeDocument/2006/relationships/font" Target="fonts/font10.fntdata" /><Relationship Id="rId59" Type="http://schemas.openxmlformats.org/officeDocument/2006/relationships/font" Target="fonts/font23.fntdata" /><Relationship Id="rId67" Type="http://schemas.openxmlformats.org/officeDocument/2006/relationships/viewProps" Target="viewProps.xml" /><Relationship Id="rId20" Type="http://schemas.openxmlformats.org/officeDocument/2006/relationships/slide" Target="slides/slide19.xml" /><Relationship Id="rId41" Type="http://schemas.openxmlformats.org/officeDocument/2006/relationships/font" Target="fonts/font5.fntdata" /><Relationship Id="rId54" Type="http://schemas.openxmlformats.org/officeDocument/2006/relationships/font" Target="fonts/font18.fntdata" /><Relationship Id="rId62" Type="http://schemas.openxmlformats.org/officeDocument/2006/relationships/font" Target="fonts/font26.fntdata"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 /><Relationship Id="rId2" Type="http://schemas.microsoft.com/office/2011/relationships/chartColorStyle" Target="colors2.xml" /><Relationship Id="rId1" Type="http://schemas.microsoft.com/office/2011/relationships/chartStyle" Target="style2.xml" /></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 /><Relationship Id="rId2" Type="http://schemas.microsoft.com/office/2011/relationships/chartColorStyle" Target="colors3.xml" /><Relationship Id="rId1" Type="http://schemas.microsoft.com/office/2011/relationships/chartStyle" Target="style3.xml" /></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 /><Relationship Id="rId2" Type="http://schemas.microsoft.com/office/2011/relationships/chartColorStyle" Target="colors4.xml" /><Relationship Id="rId1" Type="http://schemas.microsoft.com/office/2011/relationships/chartStyle" Target="style4.xml" /></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 /><Relationship Id="rId2" Type="http://schemas.microsoft.com/office/2011/relationships/chartColorStyle" Target="colors5.xml" /><Relationship Id="rId1" Type="http://schemas.microsoft.com/office/2011/relationships/chartStyle" Target="style5.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Jumlah Daerah mencapai 100%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158</c:v>
                </c:pt>
                <c:pt idx="1">
                  <c:v>150</c:v>
                </c:pt>
                <c:pt idx="2">
                  <c:v>111</c:v>
                </c:pt>
                <c:pt idx="3">
                  <c:v>77</c:v>
                </c:pt>
                <c:pt idx="4">
                  <c:v>172</c:v>
                </c:pt>
              </c:numCache>
            </c:numRef>
          </c:val>
          <c:extLst>
            <c:ext xmlns:c16="http://schemas.microsoft.com/office/drawing/2014/chart" uri="{C3380CC4-5D6E-409C-BE32-E72D297353CC}">
              <c16:uniqueId val="{00000000-C636-4F2D-8492-2B14B5506727}"/>
            </c:ext>
          </c:extLst>
        </c:ser>
        <c:ser>
          <c:idx val="1"/>
          <c:order val="1"/>
          <c:tx>
            <c:strRef>
              <c:f>Sheet1!$C$1</c:f>
              <c:strCache>
                <c:ptCount val="1"/>
                <c:pt idx="0">
                  <c:v>Rata-rata capaian SPM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General</c:formatCode>
                <c:ptCount val="5"/>
                <c:pt idx="0">
                  <c:v>46.94</c:v>
                </c:pt>
                <c:pt idx="1">
                  <c:v>61.24</c:v>
                </c:pt>
                <c:pt idx="2">
                  <c:v>68.16</c:v>
                </c:pt>
                <c:pt idx="3">
                  <c:v>74.739999999999995</c:v>
                </c:pt>
                <c:pt idx="4">
                  <c:v>80.27</c:v>
                </c:pt>
              </c:numCache>
            </c:numRef>
          </c:val>
          <c:extLst>
            <c:ext xmlns:c16="http://schemas.microsoft.com/office/drawing/2014/chart" uri="{C3380CC4-5D6E-409C-BE32-E72D297353CC}">
              <c16:uniqueId val="{00000001-C636-4F2D-8492-2B14B5506727}"/>
            </c:ext>
          </c:extLst>
        </c:ser>
        <c:dLbls>
          <c:dLblPos val="outEnd"/>
          <c:showLegendKey val="0"/>
          <c:showVal val="1"/>
          <c:showCatName val="0"/>
          <c:showSerName val="0"/>
          <c:showPercent val="0"/>
          <c:showBubbleSize val="0"/>
        </c:dLbls>
        <c:gapWidth val="219"/>
        <c:overlap val="-27"/>
        <c:axId val="1221122335"/>
        <c:axId val="1221120895"/>
      </c:barChart>
      <c:catAx>
        <c:axId val="122112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1120895"/>
        <c:crosses val="autoZero"/>
        <c:auto val="1"/>
        <c:lblAlgn val="ctr"/>
        <c:lblOffset val="100"/>
        <c:noMultiLvlLbl val="0"/>
      </c:catAx>
      <c:valAx>
        <c:axId val="1221120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112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Pos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A123-4480-A87D-F6CB94501F5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A123-4480-A87D-F6CB94501F59}"/>
              </c:ext>
            </c:extLst>
          </c:dPt>
          <c:cat>
            <c:strRef>
              <c:f>Sheet1!$A$2:$A$3</c:f>
              <c:strCache>
                <c:ptCount val="2"/>
                <c:pt idx="0">
                  <c:v>Terpenuhi</c:v>
                </c:pt>
                <c:pt idx="1">
                  <c:v>Tidak Terpenuhi</c:v>
                </c:pt>
              </c:strCache>
            </c:strRef>
          </c:cat>
          <c:val>
            <c:numRef>
              <c:f>Sheet1!$B$2:$B$3</c:f>
              <c:numCache>
                <c:formatCode>General</c:formatCode>
                <c:ptCount val="2"/>
                <c:pt idx="0">
                  <c:v>12.2</c:v>
                </c:pt>
                <c:pt idx="1">
                  <c:v>87.8</c:v>
                </c:pt>
              </c:numCache>
            </c:numRef>
          </c:val>
          <c:extLst>
            <c:ext xmlns:c16="http://schemas.microsoft.com/office/drawing/2014/chart" uri="{C3380CC4-5D6E-409C-BE32-E72D297353CC}">
              <c16:uniqueId val="{00000000-5BC1-9D45-A6C4-8E816049E57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Pos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6FDC-874B-8759-EB655FA9C9F7}"/>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6FDC-874B-8759-EB655FA9C9F7}"/>
              </c:ext>
            </c:extLst>
          </c:dPt>
          <c:cat>
            <c:strRef>
              <c:f>Sheet1!$A$2:$A$3</c:f>
              <c:strCache>
                <c:ptCount val="2"/>
                <c:pt idx="0">
                  <c:v>Terpenuhi</c:v>
                </c:pt>
                <c:pt idx="1">
                  <c:v>Tidak Terpenuhi</c:v>
                </c:pt>
              </c:strCache>
            </c:strRef>
          </c:cat>
          <c:val>
            <c:numRef>
              <c:f>Sheet1!$B$2:$B$3</c:f>
              <c:numCache>
                <c:formatCode>General</c:formatCode>
                <c:ptCount val="2"/>
                <c:pt idx="0">
                  <c:v>21.8</c:v>
                </c:pt>
                <c:pt idx="1">
                  <c:v>78.2</c:v>
                </c:pt>
              </c:numCache>
            </c:numRef>
          </c:val>
          <c:extLst>
            <c:ext xmlns:c16="http://schemas.microsoft.com/office/drawing/2014/chart" uri="{C3380CC4-5D6E-409C-BE32-E72D297353CC}">
              <c16:uniqueId val="{00000000-5BC1-9D45-A6C4-8E816049E57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Pos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A123-4480-A87D-F6CB94501F5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A123-4480-A87D-F6CB94501F59}"/>
              </c:ext>
            </c:extLst>
          </c:dPt>
          <c:cat>
            <c:strRef>
              <c:f>Sheet1!$A$2:$A$3</c:f>
              <c:strCache>
                <c:ptCount val="2"/>
                <c:pt idx="0">
                  <c:v>Terpenuhi</c:v>
                </c:pt>
                <c:pt idx="1">
                  <c:v>Tidak Terpenuhi</c:v>
                </c:pt>
              </c:strCache>
            </c:strRef>
          </c:cat>
          <c:val>
            <c:numRef>
              <c:f>Sheet1!$B$2:$B$3</c:f>
              <c:numCache>
                <c:formatCode>General</c:formatCode>
                <c:ptCount val="2"/>
                <c:pt idx="0">
                  <c:v>12.2</c:v>
                </c:pt>
                <c:pt idx="1">
                  <c:v>87.8</c:v>
                </c:pt>
              </c:numCache>
            </c:numRef>
          </c:val>
          <c:extLst>
            <c:ext xmlns:c16="http://schemas.microsoft.com/office/drawing/2014/chart" uri="{C3380CC4-5D6E-409C-BE32-E72D297353CC}">
              <c16:uniqueId val="{00000000-5BC1-9D45-A6C4-8E816049E57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Pos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6FDC-874B-8759-EB655FA9C9F7}"/>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6FDC-874B-8759-EB655FA9C9F7}"/>
              </c:ext>
            </c:extLst>
          </c:dPt>
          <c:cat>
            <c:strRef>
              <c:f>Sheet1!$A$2:$A$3</c:f>
              <c:strCache>
                <c:ptCount val="2"/>
                <c:pt idx="0">
                  <c:v>Terpenuhi</c:v>
                </c:pt>
                <c:pt idx="1">
                  <c:v>Tidak Terpenuhi</c:v>
                </c:pt>
              </c:strCache>
            </c:strRef>
          </c:cat>
          <c:val>
            <c:numRef>
              <c:f>Sheet1!$B$2:$B$3</c:f>
              <c:numCache>
                <c:formatCode>General</c:formatCode>
                <c:ptCount val="2"/>
                <c:pt idx="0">
                  <c:v>21.8</c:v>
                </c:pt>
                <c:pt idx="1">
                  <c:v>78.2</c:v>
                </c:pt>
              </c:numCache>
            </c:numRef>
          </c:val>
          <c:extLst>
            <c:ext xmlns:c16="http://schemas.microsoft.com/office/drawing/2014/chart" uri="{C3380CC4-5D6E-409C-BE32-E72D297353CC}">
              <c16:uniqueId val="{00000000-5BC1-9D45-A6C4-8E816049E57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259D1-CB69-4582-9C8B-9CEA90469056}" type="datetimeFigureOut">
              <a:rPr lang="en-ID" smtClean="0"/>
              <a:t>29/08/2024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13709-4C1B-415F-869B-1A903310BBC4}" type="slidenum">
              <a:rPr lang="en-ID" smtClean="0"/>
              <a:t>‹#›</a:t>
            </a:fld>
            <a:endParaRPr lang="en-ID"/>
          </a:p>
        </p:txBody>
      </p:sp>
    </p:spTree>
    <p:extLst>
      <p:ext uri="{BB962C8B-B14F-4D97-AF65-F5344CB8AC3E}">
        <p14:creationId xmlns:p14="http://schemas.microsoft.com/office/powerpoint/2010/main" val="112197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DE13709-4C1B-415F-869B-1A903310BBC4}" type="slidenum">
              <a:rPr lang="en-ID" smtClean="0"/>
              <a:t>19</a:t>
            </a:fld>
            <a:endParaRPr lang="en-ID"/>
          </a:p>
        </p:txBody>
      </p:sp>
    </p:spTree>
    <p:extLst>
      <p:ext uri="{BB962C8B-B14F-4D97-AF65-F5344CB8AC3E}">
        <p14:creationId xmlns:p14="http://schemas.microsoft.com/office/powerpoint/2010/main" val="125076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9.png" /><Relationship Id="rId4" Type="http://schemas.openxmlformats.org/officeDocument/2006/relationships/image" Target="../media/image3.png" /></Relationships>
</file>

<file path=ppt/slides/_rels/slide11.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3.png" /></Relationships>
</file>

<file path=ppt/slides/_rels/slide12.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12.png" /><Relationship Id="rId4" Type="http://schemas.openxmlformats.org/officeDocument/2006/relationships/image" Target="../media/image3.png" /></Relationships>
</file>

<file path=ppt/slides/_rels/slide13.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3.png" /></Relationships>
</file>

<file path=ppt/slides/_rels/slide14.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14.png" /><Relationship Id="rId4" Type="http://schemas.openxmlformats.org/officeDocument/2006/relationships/image" Target="../media/image3.png"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chart" Target="../charts/chart1.xml"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16.xml.rels><?xml version="1.0" encoding="UTF-8" standalone="yes"?>
<Relationships xmlns="http://schemas.openxmlformats.org/package/2006/relationships"><Relationship Id="rId8" Type="http://schemas.openxmlformats.org/officeDocument/2006/relationships/image" Target="../media/image18.png" /><Relationship Id="rId13" Type="http://schemas.openxmlformats.org/officeDocument/2006/relationships/image" Target="../media/image2.svg" /><Relationship Id="rId3" Type="http://schemas.openxmlformats.org/officeDocument/2006/relationships/chart" Target="../charts/chart2.xml" /><Relationship Id="rId7" Type="http://schemas.openxmlformats.org/officeDocument/2006/relationships/image" Target="../media/image17.png" /><Relationship Id="rId12" Type="http://schemas.openxmlformats.org/officeDocument/2006/relationships/image" Target="../media/image1.png" /><Relationship Id="rId2" Type="http://schemas.openxmlformats.org/officeDocument/2006/relationships/image" Target="../media/image15.png" /><Relationship Id="rId1" Type="http://schemas.openxmlformats.org/officeDocument/2006/relationships/slideLayout" Target="../slideLayouts/slideLayout2.xml" /><Relationship Id="rId6" Type="http://schemas.microsoft.com/office/2007/relationships/hdphoto" Target="../media/hdphoto1.wdp" /><Relationship Id="rId11" Type="http://schemas.openxmlformats.org/officeDocument/2006/relationships/chart" Target="../charts/chart5.xml" /><Relationship Id="rId5" Type="http://schemas.openxmlformats.org/officeDocument/2006/relationships/image" Target="../media/image16.png" /><Relationship Id="rId10" Type="http://schemas.openxmlformats.org/officeDocument/2006/relationships/chart" Target="../charts/chart4.xml" /><Relationship Id="rId4" Type="http://schemas.openxmlformats.org/officeDocument/2006/relationships/chart" Target="../charts/chart3.xml" /><Relationship Id="rId9" Type="http://schemas.openxmlformats.org/officeDocument/2006/relationships/image" Target="../media/image19.png" /><Relationship Id="rId14" Type="http://schemas.openxmlformats.org/officeDocument/2006/relationships/image" Target="../media/image3.png" /></Relationships>
</file>

<file path=ppt/slides/_rels/slide17.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18.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19.xml.rels><?xml version="1.0" encoding="UTF-8" standalone="yes"?>
<Relationships xmlns="http://schemas.openxmlformats.org/package/2006/relationships"><Relationship Id="rId3" Type="http://schemas.openxmlformats.org/officeDocument/2006/relationships/image" Target="../media/image20.png" /><Relationship Id="rId7"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2.svg" /><Relationship Id="rId5" Type="http://schemas.openxmlformats.org/officeDocument/2006/relationships/image" Target="../media/image1.png" /><Relationship Id="rId4" Type="http://schemas.openxmlformats.org/officeDocument/2006/relationships/image" Target="../media/image21.svg" /></Relationships>
</file>

<file path=ppt/slides/_rels/slide2.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20.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21.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22.xml.rels><?xml version="1.0" encoding="UTF-8" standalone="yes"?>
<Relationships xmlns="http://schemas.openxmlformats.org/package/2006/relationships"><Relationship Id="rId3" Type="http://schemas.openxmlformats.org/officeDocument/2006/relationships/image" Target="../media/image21.svg" /><Relationship Id="rId2" Type="http://schemas.openxmlformats.org/officeDocument/2006/relationships/image" Target="../media/image20.png" /><Relationship Id="rId1" Type="http://schemas.openxmlformats.org/officeDocument/2006/relationships/slideLayout" Target="../slideLayouts/slideLayout2.xml" /><Relationship Id="rId6" Type="http://schemas.openxmlformats.org/officeDocument/2006/relationships/image" Target="../media/image3.png" /><Relationship Id="rId5" Type="http://schemas.openxmlformats.org/officeDocument/2006/relationships/image" Target="../media/image2.svg" /><Relationship Id="rId4" Type="http://schemas.openxmlformats.org/officeDocument/2006/relationships/image" Target="../media/image1.png" /></Relationships>
</file>

<file path=ppt/slides/_rels/slide23.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24.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25.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26.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27.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7.xml" /><Relationship Id="rId5" Type="http://schemas.openxmlformats.org/officeDocument/2006/relationships/image" Target="../media/image2.svg" /><Relationship Id="rId4" Type="http://schemas.openxmlformats.org/officeDocument/2006/relationships/image" Target="../media/image1.png" /></Relationships>
</file>

<file path=ppt/slides/_rels/slide2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4.png" /><Relationship Id="rId1" Type="http://schemas.openxmlformats.org/officeDocument/2006/relationships/slideLayout" Target="../slideLayouts/slideLayout7.xml" /><Relationship Id="rId5" Type="http://schemas.openxmlformats.org/officeDocument/2006/relationships/image" Target="../media/image3.png" /><Relationship Id="rId4" Type="http://schemas.openxmlformats.org/officeDocument/2006/relationships/image" Target="../media/image2.svg" /></Relationships>
</file>

<file path=ppt/slides/_rels/slide2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5.jfif"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3.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3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5.jfif"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3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6.jpg"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3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7.jpg"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3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7.jpg"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2.svg" /></Relationships>
</file>

<file path=ppt/slides/_rels/slide34.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28.png" /><Relationship Id="rId4" Type="http://schemas.openxmlformats.org/officeDocument/2006/relationships/image" Target="../media/image3.png" /></Relationships>
</file>

<file path=ppt/slides/_rels/slide4.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4.png" /><Relationship Id="rId4" Type="http://schemas.openxmlformats.org/officeDocument/2006/relationships/image" Target="../media/image3.png" /></Relationships>
</file>

<file path=ppt/slides/_rels/slide5.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5.png" /><Relationship Id="rId4" Type="http://schemas.openxmlformats.org/officeDocument/2006/relationships/image" Target="../media/image3.png" /></Relationships>
</file>

<file path=ppt/slides/_rels/slide6.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6.png" /><Relationship Id="rId4" Type="http://schemas.openxmlformats.org/officeDocument/2006/relationships/image" Target="../media/image3.png" /></Relationships>
</file>

<file path=ppt/slides/_rels/slide7.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7.png" /><Relationship Id="rId4" Type="http://schemas.openxmlformats.org/officeDocument/2006/relationships/image" Target="../media/image3.png" /></Relationships>
</file>

<file path=ppt/slides/_rels/slide8.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8.png" /><Relationship Id="rId4"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flipV="1">
            <a:off x="12712608" y="-702046"/>
            <a:ext cx="6234792" cy="6397641"/>
          </a:xfrm>
          <a:custGeom>
            <a:avLst/>
            <a:gdLst/>
            <a:ahLst/>
            <a:cxnLst/>
            <a:rect l="l" t="t" r="r" b="b"/>
            <a:pathLst>
              <a:path w="6234792" h="6397641">
                <a:moveTo>
                  <a:pt x="6234792" y="6397641"/>
                </a:moveTo>
                <a:lnTo>
                  <a:pt x="0" y="6397641"/>
                </a:lnTo>
                <a:lnTo>
                  <a:pt x="0" y="0"/>
                </a:lnTo>
                <a:lnTo>
                  <a:pt x="6234792" y="0"/>
                </a:lnTo>
                <a:lnTo>
                  <a:pt x="6234792" y="63976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4"/>
          <p:cNvSpPr txBox="1"/>
          <p:nvPr/>
        </p:nvSpPr>
        <p:spPr>
          <a:xfrm>
            <a:off x="650192" y="3151150"/>
            <a:ext cx="16418608" cy="682174"/>
          </a:xfrm>
          <a:prstGeom prst="rect">
            <a:avLst/>
          </a:prstGeom>
        </p:spPr>
        <p:txBody>
          <a:bodyPr wrap="square" lIns="0" tIns="0" rIns="0" bIns="0" rtlCol="0" anchor="t">
            <a:spAutoFit/>
          </a:bodyPr>
          <a:lstStyle/>
          <a:p>
            <a:pPr algn="l">
              <a:lnSpc>
                <a:spcPts val="5599"/>
              </a:lnSpc>
            </a:pPr>
            <a:r>
              <a:rPr lang="en-US" sz="3999" spc="199" dirty="0">
                <a:solidFill>
                  <a:srgbClr val="000000"/>
                </a:solidFill>
                <a:latin typeface="Poppins Bold"/>
                <a:ea typeface="Poppins Bold"/>
                <a:cs typeface="Poppins Bold"/>
                <a:sym typeface="Poppins Bold"/>
              </a:rPr>
              <a:t>KEBIJAKAN PENANGGULANGAN KEBAKARAN DI INDONESIA</a:t>
            </a:r>
          </a:p>
        </p:txBody>
      </p:sp>
      <p:grpSp>
        <p:nvGrpSpPr>
          <p:cNvPr id="5" name="Group 5"/>
          <p:cNvGrpSpPr/>
          <p:nvPr/>
        </p:nvGrpSpPr>
        <p:grpSpPr>
          <a:xfrm rot="2700000">
            <a:off x="13121618" y="8689946"/>
            <a:ext cx="5928421" cy="6339810"/>
            <a:chOff x="0" y="0"/>
            <a:chExt cx="1561395" cy="1669744"/>
          </a:xfrm>
        </p:grpSpPr>
        <p:sp>
          <p:nvSpPr>
            <p:cNvPr id="6" name="Freeform 6"/>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A63131"/>
            </a:solidFill>
          </p:spPr>
          <p:txBody>
            <a:bodyPr/>
            <a:lstStyle/>
            <a:p>
              <a:endParaRPr lang="en-ID"/>
            </a:p>
          </p:txBody>
        </p:sp>
        <p:sp>
          <p:nvSpPr>
            <p:cNvPr id="7" name="TextBox 7"/>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15065815" y="7837434"/>
            <a:ext cx="5928421" cy="6339810"/>
            <a:chOff x="0" y="0"/>
            <a:chExt cx="1561395" cy="1669744"/>
          </a:xfrm>
        </p:grpSpPr>
        <p:sp>
          <p:nvSpPr>
            <p:cNvPr id="9" name="Freeform 9"/>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720B0B"/>
            </a:solidFill>
          </p:spPr>
          <p:txBody>
            <a:bodyPr/>
            <a:lstStyle/>
            <a:p>
              <a:endParaRPr lang="en-ID"/>
            </a:p>
          </p:txBody>
        </p:sp>
        <p:sp>
          <p:nvSpPr>
            <p:cNvPr id="10" name="TextBox 10"/>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2774" y="172262"/>
            <a:ext cx="7578569" cy="1448734"/>
            <a:chOff x="0" y="0"/>
            <a:chExt cx="10104758" cy="1931646"/>
          </a:xfrm>
        </p:grpSpPr>
        <p:sp>
          <p:nvSpPr>
            <p:cNvPr id="12" name="AutoShape 12"/>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3" name="TextBox 13"/>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4" name="Freeform 14"/>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5" name="TextBox 15"/>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16" name="TextBox 16"/>
          <p:cNvSpPr txBox="1"/>
          <p:nvPr/>
        </p:nvSpPr>
        <p:spPr>
          <a:xfrm>
            <a:off x="1028700" y="6618454"/>
            <a:ext cx="14326618" cy="1741170"/>
          </a:xfrm>
          <a:prstGeom prst="rect">
            <a:avLst/>
          </a:prstGeom>
        </p:spPr>
        <p:txBody>
          <a:bodyPr lIns="0" tIns="0" rIns="0" bIns="0" rtlCol="0" anchor="t">
            <a:spAutoFit/>
          </a:bodyPr>
          <a:lstStyle/>
          <a:p>
            <a:pPr algn="l">
              <a:lnSpc>
                <a:spcPts val="4200"/>
              </a:lnSpc>
            </a:pPr>
            <a:r>
              <a:rPr lang="en-US" sz="3000">
                <a:solidFill>
                  <a:srgbClr val="000000"/>
                </a:solidFill>
                <a:latin typeface="Intro Rust"/>
                <a:ea typeface="Intro Rust"/>
                <a:cs typeface="Intro Rust"/>
                <a:sym typeface="Intro Rust"/>
              </a:rPr>
              <a:t>THEOFRIDUS BERE, S.STP, M.KESOS</a:t>
            </a:r>
          </a:p>
          <a:p>
            <a:pPr algn="l">
              <a:lnSpc>
                <a:spcPts val="3030"/>
              </a:lnSpc>
            </a:pPr>
            <a:r>
              <a:rPr lang="en-US" sz="3000">
                <a:solidFill>
                  <a:srgbClr val="000000"/>
                </a:solidFill>
                <a:latin typeface="Intro Pro"/>
                <a:ea typeface="Intro Pro"/>
                <a:cs typeface="Intro Pro"/>
                <a:sym typeface="Intro Pro"/>
              </a:rPr>
              <a:t>Analis Kebijakan Ahli Muda</a:t>
            </a:r>
          </a:p>
          <a:p>
            <a:pPr algn="l">
              <a:lnSpc>
                <a:spcPts val="3030"/>
              </a:lnSpc>
            </a:pPr>
            <a:r>
              <a:rPr lang="en-US" sz="3000">
                <a:solidFill>
                  <a:srgbClr val="000000"/>
                </a:solidFill>
                <a:latin typeface="Intro Pro"/>
                <a:ea typeface="Intro Pro"/>
                <a:cs typeface="Intro Pro"/>
                <a:sym typeface="Intro Pro"/>
              </a:rPr>
              <a:t>Direktorat Manajemen Penanggulangan Bencana dan Kebakaran, Kementerian dalam negeri</a:t>
            </a:r>
          </a:p>
        </p:txBody>
      </p:sp>
      <p:sp>
        <p:nvSpPr>
          <p:cNvPr id="17" name="TextBox 17"/>
          <p:cNvSpPr txBox="1"/>
          <p:nvPr/>
        </p:nvSpPr>
        <p:spPr>
          <a:xfrm>
            <a:off x="650192" y="3916325"/>
            <a:ext cx="18018808" cy="866263"/>
          </a:xfrm>
          <a:prstGeom prst="rect">
            <a:avLst/>
          </a:prstGeom>
        </p:spPr>
        <p:txBody>
          <a:bodyPr wrap="square" lIns="0" tIns="0" rIns="0" bIns="0" rtlCol="0" anchor="t">
            <a:spAutoFit/>
          </a:bodyPr>
          <a:lstStyle/>
          <a:p>
            <a:pPr algn="l">
              <a:lnSpc>
                <a:spcPts val="3325"/>
              </a:lnSpc>
            </a:pPr>
            <a:r>
              <a:rPr lang="en-US" sz="2800" dirty="0">
                <a:solidFill>
                  <a:srgbClr val="000000"/>
                </a:solidFill>
                <a:latin typeface="Poppins Bold"/>
                <a:ea typeface="Poppins Bold"/>
                <a:cs typeface="Poppins Bold"/>
                <a:sym typeface="Poppins Bold"/>
              </a:rPr>
              <a:t>IDENTIFIKASI AKAR MASALAH, SOLUSI DAN LOKASI PRIORITAS AKSI PENANGANAN</a:t>
            </a:r>
          </a:p>
          <a:p>
            <a:pPr algn="l">
              <a:lnSpc>
                <a:spcPts val="3325"/>
              </a:lnSpc>
            </a:pPr>
            <a:endParaRPr lang="en-US" sz="2800" dirty="0">
              <a:solidFill>
                <a:srgbClr val="000000"/>
              </a:solidFill>
              <a:latin typeface="Poppins Bold"/>
              <a:ea typeface="Poppins Bold"/>
              <a:cs typeface="Poppins Bold"/>
              <a:sym typeface="Poppi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3"/>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1226753" y="1620997"/>
            <a:ext cx="15834493" cy="8145174"/>
          </a:xfrm>
          <a:custGeom>
            <a:avLst/>
            <a:gdLst/>
            <a:ahLst/>
            <a:cxnLst/>
            <a:rect l="l" t="t" r="r" b="b"/>
            <a:pathLst>
              <a:path w="15834493" h="8145174">
                <a:moveTo>
                  <a:pt x="0" y="0"/>
                </a:moveTo>
                <a:lnTo>
                  <a:pt x="15834494" y="0"/>
                </a:lnTo>
                <a:lnTo>
                  <a:pt x="15834494" y="8145174"/>
                </a:lnTo>
                <a:lnTo>
                  <a:pt x="0" y="8145174"/>
                </a:lnTo>
                <a:lnTo>
                  <a:pt x="0" y="0"/>
                </a:lnTo>
                <a:close/>
              </a:path>
            </a:pathLst>
          </a:custGeom>
          <a:blipFill>
            <a:blip r:embed="rId5"/>
            <a:stretch>
              <a:fillRect/>
            </a:stretch>
          </a:blipFill>
        </p:spPr>
        <p:txBody>
          <a:bodyPr/>
          <a:lstStyle/>
          <a:p>
            <a:endParaRPr lang="en-ID"/>
          </a:p>
        </p:txBody>
      </p:sp>
      <p:sp>
        <p:nvSpPr>
          <p:cNvPr id="9" name="Freeform 9"/>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3"/>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Freeform 9"/>
          <p:cNvSpPr/>
          <p:nvPr/>
        </p:nvSpPr>
        <p:spPr>
          <a:xfrm>
            <a:off x="510101" y="2580218"/>
            <a:ext cx="17245764" cy="7462275"/>
          </a:xfrm>
          <a:custGeom>
            <a:avLst/>
            <a:gdLst/>
            <a:ahLst/>
            <a:cxnLst/>
            <a:rect l="l" t="t" r="r" b="b"/>
            <a:pathLst>
              <a:path w="17245764" h="7462275">
                <a:moveTo>
                  <a:pt x="0" y="0"/>
                </a:moveTo>
                <a:lnTo>
                  <a:pt x="17245765" y="0"/>
                </a:lnTo>
                <a:lnTo>
                  <a:pt x="17245765" y="7462275"/>
                </a:lnTo>
                <a:lnTo>
                  <a:pt x="0" y="7462275"/>
                </a:lnTo>
                <a:lnTo>
                  <a:pt x="0" y="0"/>
                </a:lnTo>
                <a:close/>
              </a:path>
            </a:pathLst>
          </a:custGeom>
          <a:blipFill>
            <a:blip r:embed="rId5"/>
            <a:stretch>
              <a:fillRect/>
            </a:stretch>
          </a:blipFill>
        </p:spPr>
        <p:txBody>
          <a:bodyPr/>
          <a:lstStyle/>
          <a:p>
            <a:endParaRPr lang="en-ID"/>
          </a:p>
        </p:txBody>
      </p:sp>
      <p:sp>
        <p:nvSpPr>
          <p:cNvPr id="10" name="Freeform 10"/>
          <p:cNvSpPr/>
          <p:nvPr/>
        </p:nvSpPr>
        <p:spPr>
          <a:xfrm>
            <a:off x="3471561" y="1620997"/>
            <a:ext cx="11718527" cy="1095888"/>
          </a:xfrm>
          <a:custGeom>
            <a:avLst/>
            <a:gdLst/>
            <a:ahLst/>
            <a:cxnLst/>
            <a:rect l="l" t="t" r="r" b="b"/>
            <a:pathLst>
              <a:path w="11718527" h="1095888">
                <a:moveTo>
                  <a:pt x="0" y="0"/>
                </a:moveTo>
                <a:lnTo>
                  <a:pt x="11718526" y="0"/>
                </a:lnTo>
                <a:lnTo>
                  <a:pt x="11718526" y="1095887"/>
                </a:lnTo>
                <a:lnTo>
                  <a:pt x="0" y="1095887"/>
                </a:lnTo>
                <a:lnTo>
                  <a:pt x="0" y="0"/>
                </a:lnTo>
                <a:close/>
              </a:path>
            </a:pathLst>
          </a:custGeom>
          <a:blipFill>
            <a:blip r:embed="rId6"/>
            <a:stretch>
              <a:fillRect/>
            </a:stretch>
          </a:blipFill>
        </p:spPr>
        <p:txBody>
          <a:bodyPr/>
          <a:lstStyle/>
          <a:p>
            <a:endParaRPr lang="en-ID"/>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1838063" y="2937218"/>
            <a:ext cx="14611873" cy="6903812"/>
          </a:xfrm>
          <a:custGeom>
            <a:avLst/>
            <a:gdLst/>
            <a:ahLst/>
            <a:cxnLst/>
            <a:rect l="l" t="t" r="r" b="b"/>
            <a:pathLst>
              <a:path w="14611873" h="6903812">
                <a:moveTo>
                  <a:pt x="0" y="0"/>
                </a:moveTo>
                <a:lnTo>
                  <a:pt x="14611874" y="0"/>
                </a:lnTo>
                <a:lnTo>
                  <a:pt x="14611874" y="6903812"/>
                </a:lnTo>
                <a:lnTo>
                  <a:pt x="0" y="6903812"/>
                </a:lnTo>
                <a:lnTo>
                  <a:pt x="0" y="0"/>
                </a:lnTo>
                <a:close/>
              </a:path>
            </a:pathLst>
          </a:custGeom>
          <a:blipFill>
            <a:blip r:embed="rId5"/>
            <a:stretch>
              <a:fillRect/>
            </a:stretch>
          </a:blipFill>
        </p:spPr>
        <p:txBody>
          <a:bodyPr/>
          <a:lstStyle/>
          <a:p>
            <a:endParaRPr lang="en-ID"/>
          </a:p>
        </p:txBody>
      </p:sp>
      <p:sp>
        <p:nvSpPr>
          <p:cNvPr id="9" name="TextBox 9"/>
          <p:cNvSpPr txBox="1"/>
          <p:nvPr/>
        </p:nvSpPr>
        <p:spPr>
          <a:xfrm>
            <a:off x="5007120" y="1993357"/>
            <a:ext cx="7415808" cy="514350"/>
          </a:xfrm>
          <a:prstGeom prst="rect">
            <a:avLst/>
          </a:prstGeom>
        </p:spPr>
        <p:txBody>
          <a:bodyPr lIns="0" tIns="0" rIns="0" bIns="0" rtlCol="0" anchor="t">
            <a:spAutoFit/>
          </a:bodyPr>
          <a:lstStyle/>
          <a:p>
            <a:pPr algn="ctr">
              <a:lnSpc>
                <a:spcPts val="4200"/>
              </a:lnSpc>
              <a:spcBef>
                <a:spcPct val="0"/>
              </a:spcBef>
            </a:pPr>
            <a:r>
              <a:rPr lang="en-US" sz="3000" u="sng" spc="105">
                <a:solidFill>
                  <a:srgbClr val="000000"/>
                </a:solidFill>
                <a:latin typeface="Red Hat Display Bold"/>
                <a:ea typeface="Red Hat Display Bold"/>
                <a:cs typeface="Red Hat Display Bold"/>
                <a:sym typeface="Red Hat Display Bold"/>
              </a:rPr>
              <a:t>Wilayah Manajemen Kebakaran (WMK)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Freeform 9"/>
          <p:cNvSpPr/>
          <p:nvPr/>
        </p:nvSpPr>
        <p:spPr>
          <a:xfrm>
            <a:off x="1028700" y="1479437"/>
            <a:ext cx="15378770" cy="8562335"/>
          </a:xfrm>
          <a:custGeom>
            <a:avLst/>
            <a:gdLst/>
            <a:ahLst/>
            <a:cxnLst/>
            <a:rect l="l" t="t" r="r" b="b"/>
            <a:pathLst>
              <a:path w="15378770" h="8562335">
                <a:moveTo>
                  <a:pt x="0" y="0"/>
                </a:moveTo>
                <a:lnTo>
                  <a:pt x="15378770" y="0"/>
                </a:lnTo>
                <a:lnTo>
                  <a:pt x="15378770" y="8562335"/>
                </a:lnTo>
                <a:lnTo>
                  <a:pt x="0" y="8562335"/>
                </a:lnTo>
                <a:lnTo>
                  <a:pt x="0" y="0"/>
                </a:lnTo>
                <a:close/>
              </a:path>
            </a:pathLst>
          </a:custGeom>
          <a:blipFill>
            <a:blip r:embed="rId5"/>
            <a:stretch>
              <a:fillRect/>
            </a:stretch>
          </a:blipFill>
        </p:spPr>
        <p:txBody>
          <a:bodyPr/>
          <a:lstStyle/>
          <a:p>
            <a:endParaRPr lang="en-ID"/>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863486" y="1620997"/>
            <a:ext cx="16561028" cy="8405472"/>
          </a:xfrm>
          <a:custGeom>
            <a:avLst/>
            <a:gdLst/>
            <a:ahLst/>
            <a:cxnLst/>
            <a:rect l="l" t="t" r="r" b="b"/>
            <a:pathLst>
              <a:path w="16561028" h="8405472">
                <a:moveTo>
                  <a:pt x="0" y="0"/>
                </a:moveTo>
                <a:lnTo>
                  <a:pt x="16561028" y="0"/>
                </a:lnTo>
                <a:lnTo>
                  <a:pt x="16561028" y="8405471"/>
                </a:lnTo>
                <a:lnTo>
                  <a:pt x="0" y="8405471"/>
                </a:lnTo>
                <a:lnTo>
                  <a:pt x="0" y="0"/>
                </a:lnTo>
                <a:close/>
              </a:path>
            </a:pathLst>
          </a:custGeom>
          <a:blipFill>
            <a:blip r:embed="rId5"/>
            <a:stretch>
              <a:fillRect/>
            </a:stretch>
          </a:blipFill>
        </p:spPr>
        <p:txBody>
          <a:bodyPr/>
          <a:lstStyle/>
          <a:p>
            <a:endParaRPr lang="en-ID"/>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D064DB-A782-8394-72A8-1B595C20BD96}"/>
              </a:ext>
            </a:extLst>
          </p:cNvPr>
          <p:cNvGrpSpPr/>
          <p:nvPr/>
        </p:nvGrpSpPr>
        <p:grpSpPr>
          <a:xfrm>
            <a:off x="1346510" y="3142493"/>
            <a:ext cx="8037242" cy="5701561"/>
            <a:chOff x="4809505" y="1430679"/>
            <a:chExt cx="7103984" cy="3954511"/>
          </a:xfrm>
        </p:grpSpPr>
        <p:sp>
          <p:nvSpPr>
            <p:cNvPr id="5" name="TextBox 4">
              <a:extLst>
                <a:ext uri="{FF2B5EF4-FFF2-40B4-BE49-F238E27FC236}">
                  <a16:creationId xmlns:a16="http://schemas.microsoft.com/office/drawing/2014/main" id="{86D5A62D-1A99-7879-F27C-2779C4192D33}"/>
                </a:ext>
              </a:extLst>
            </p:cNvPr>
            <p:cNvSpPr txBox="1"/>
            <p:nvPr/>
          </p:nvSpPr>
          <p:spPr>
            <a:xfrm>
              <a:off x="4809505" y="1430679"/>
              <a:ext cx="5490606" cy="3954511"/>
            </a:xfrm>
            <a:prstGeom prst="rect">
              <a:avLst/>
            </a:prstGeom>
            <a:noFill/>
          </p:spPr>
          <p:txBody>
            <a:bodyPr wrap="square">
              <a:spAutoFit/>
            </a:bodyPr>
            <a:lstStyle/>
            <a:p>
              <a:r>
                <a:rPr lang="id-ID" sz="2250" b="1" dirty="0">
                  <a:highlight>
                    <a:srgbClr val="00FFFF"/>
                  </a:highlight>
                  <a:latin typeface="Arial" panose="020B0604020202020204" pitchFamily="34" charset="0"/>
                  <a:cs typeface="Arial" panose="020B0604020202020204" pitchFamily="34" charset="0"/>
                </a:rPr>
                <a:t>Rata-</a:t>
              </a:r>
              <a:r>
                <a:rPr lang="en-US" sz="2250" b="1" dirty="0">
                  <a:highlight>
                    <a:srgbClr val="00FFFF"/>
                  </a:highlight>
                  <a:latin typeface="Arial" panose="020B0604020202020204" pitchFamily="34" charset="0"/>
                  <a:cs typeface="Arial" panose="020B0604020202020204" pitchFamily="34" charset="0"/>
                </a:rPr>
                <a:t>R</a:t>
              </a:r>
              <a:r>
                <a:rPr lang="id-ID" sz="2250" b="1" dirty="0">
                  <a:highlight>
                    <a:srgbClr val="00FFFF"/>
                  </a:highlight>
                  <a:latin typeface="Arial" panose="020B0604020202020204" pitchFamily="34" charset="0"/>
                  <a:cs typeface="Arial" panose="020B0604020202020204" pitchFamily="34" charset="0"/>
                </a:rPr>
                <a:t>ata Nasional Capaian SPM </a:t>
              </a:r>
              <a:r>
                <a:rPr lang="en-US" sz="2250" b="1" dirty="0">
                  <a:highlight>
                    <a:srgbClr val="00FFFF"/>
                  </a:highlight>
                  <a:latin typeface="Arial" panose="020B0604020202020204" pitchFamily="34" charset="0"/>
                  <a:cs typeface="Arial" panose="020B0604020202020204" pitchFamily="34" charset="0"/>
                </a:rPr>
                <a:t>Sub U</a:t>
              </a:r>
              <a:r>
                <a:rPr lang="id-ID" sz="2250" b="1" dirty="0">
                  <a:highlight>
                    <a:srgbClr val="00FFFF"/>
                  </a:highlight>
                  <a:latin typeface="Arial" panose="020B0604020202020204" pitchFamily="34" charset="0"/>
                  <a:cs typeface="Arial" panose="020B0604020202020204" pitchFamily="34" charset="0"/>
                </a:rPr>
                <a:t>rusan </a:t>
              </a:r>
              <a:r>
                <a:rPr lang="en-US" sz="2250" b="1" dirty="0">
                  <a:highlight>
                    <a:srgbClr val="00FFFF"/>
                  </a:highlight>
                  <a:latin typeface="Arial" panose="020B0604020202020204" pitchFamily="34" charset="0"/>
                  <a:cs typeface="Arial" panose="020B0604020202020204" pitchFamily="34" charset="0"/>
                </a:rPr>
                <a:t>K</a:t>
              </a:r>
              <a:r>
                <a:rPr lang="id-ID" sz="2250" b="1" dirty="0">
                  <a:highlight>
                    <a:srgbClr val="00FFFF"/>
                  </a:highlight>
                  <a:latin typeface="Arial" panose="020B0604020202020204" pitchFamily="34" charset="0"/>
                  <a:cs typeface="Arial" panose="020B0604020202020204" pitchFamily="34" charset="0"/>
                </a:rPr>
                <a:t>ebakaran </a:t>
              </a:r>
              <a:r>
                <a:rPr lang="en-US" sz="2250" b="1" dirty="0">
                  <a:highlight>
                    <a:srgbClr val="00FFFF"/>
                  </a:highlight>
                  <a:latin typeface="Arial" panose="020B0604020202020204" pitchFamily="34" charset="0"/>
                  <a:cs typeface="Arial" panose="020B0604020202020204" pitchFamily="34" charset="0"/>
                </a:rPr>
                <a:t>2019-2023</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2019: 46</a:t>
              </a:r>
              <a:r>
                <a:rPr lang="id-ID" sz="2250" dirty="0">
                  <a:latin typeface="Arial" panose="020B0604020202020204" pitchFamily="34" charset="0"/>
                  <a:cs typeface="Arial" panose="020B0604020202020204" pitchFamily="34" charset="0"/>
                </a:rPr>
                <a:t>,</a:t>
              </a:r>
              <a:r>
                <a:rPr lang="en-US" sz="2250" dirty="0">
                  <a:latin typeface="Arial" panose="020B0604020202020204" pitchFamily="34" charset="0"/>
                  <a:cs typeface="Arial" panose="020B0604020202020204" pitchFamily="34" charset="0"/>
                </a:rPr>
                <a:t>94%</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2020:</a:t>
              </a:r>
              <a:r>
                <a:rPr lang="id-ID" sz="2250" dirty="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61</a:t>
              </a:r>
              <a:r>
                <a:rPr lang="id-ID" sz="2250" dirty="0">
                  <a:latin typeface="Arial" panose="020B0604020202020204" pitchFamily="34" charset="0"/>
                  <a:cs typeface="Arial" panose="020B0604020202020204" pitchFamily="34" charset="0"/>
                </a:rPr>
                <a:t>,</a:t>
              </a:r>
              <a:r>
                <a:rPr lang="en-US" sz="2250" dirty="0">
                  <a:latin typeface="Arial" panose="020B0604020202020204" pitchFamily="34" charset="0"/>
                  <a:cs typeface="Arial" panose="020B0604020202020204" pitchFamily="34" charset="0"/>
                </a:rPr>
                <a:t>24</a:t>
              </a:r>
              <a:r>
                <a:rPr lang="id-ID" sz="2250" dirty="0">
                  <a:latin typeface="Arial" panose="020B0604020202020204" pitchFamily="34" charset="0"/>
                  <a:cs typeface="Arial" panose="020B0604020202020204" pitchFamily="34" charset="0"/>
                </a:rPr>
                <a:t>%</a:t>
              </a:r>
              <a:endParaRPr lang="en-US" sz="2250" dirty="0">
                <a:latin typeface="Arial" panose="020B0604020202020204" pitchFamily="34" charset="0"/>
                <a:cs typeface="Arial" panose="020B0604020202020204" pitchFamily="34" charset="0"/>
              </a:endParaRP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2021: 68,16%</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2022: 74.74%</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2023 : 80,27%</a:t>
              </a:r>
            </a:p>
            <a:p>
              <a:endParaRPr lang="en-US" sz="2250" dirty="0">
                <a:latin typeface="Arial" panose="020B0604020202020204" pitchFamily="34" charset="0"/>
                <a:cs typeface="Arial" panose="020B0604020202020204" pitchFamily="34" charset="0"/>
              </a:endParaRPr>
            </a:p>
            <a:p>
              <a:r>
                <a:rPr lang="en-US" sz="2250" b="1" dirty="0" err="1">
                  <a:highlight>
                    <a:srgbClr val="FFFF00"/>
                  </a:highlight>
                  <a:latin typeface="Arial" panose="020B0604020202020204" pitchFamily="34" charset="0"/>
                  <a:cs typeface="Arial" panose="020B0604020202020204" pitchFamily="34" charset="0"/>
                </a:rPr>
                <a:t>Jumlah</a:t>
              </a:r>
              <a:r>
                <a:rPr lang="en-US" sz="2250" b="1" dirty="0">
                  <a:highlight>
                    <a:srgbClr val="FFFF00"/>
                  </a:highlight>
                  <a:latin typeface="Arial" panose="020B0604020202020204" pitchFamily="34" charset="0"/>
                  <a:cs typeface="Arial" panose="020B0604020202020204" pitchFamily="34" charset="0"/>
                </a:rPr>
                <a:t> </a:t>
              </a:r>
              <a:r>
                <a:rPr lang="id-ID" sz="2250" b="1" dirty="0">
                  <a:highlight>
                    <a:srgbClr val="FFFF00"/>
                  </a:highlight>
                  <a:latin typeface="Arial" panose="020B0604020202020204" pitchFamily="34" charset="0"/>
                  <a:cs typeface="Arial" panose="020B0604020202020204" pitchFamily="34" charset="0"/>
                </a:rPr>
                <a:t>Daerah yang sudah mencapai SPM</a:t>
              </a:r>
              <a:r>
                <a:rPr lang="en-US" sz="2250" b="1" dirty="0">
                  <a:highlight>
                    <a:srgbClr val="FFFF00"/>
                  </a:highlight>
                  <a:latin typeface="Arial" panose="020B0604020202020204" pitchFamily="34" charset="0"/>
                  <a:cs typeface="Arial" panose="020B0604020202020204" pitchFamily="34" charset="0"/>
                </a:rPr>
                <a:t> Sub </a:t>
              </a:r>
              <a:r>
                <a:rPr lang="en-US" sz="2250" b="1" dirty="0" err="1">
                  <a:highlight>
                    <a:srgbClr val="FFFF00"/>
                  </a:highlight>
                  <a:latin typeface="Arial" panose="020B0604020202020204" pitchFamily="34" charset="0"/>
                  <a:cs typeface="Arial" panose="020B0604020202020204" pitchFamily="34" charset="0"/>
                </a:rPr>
                <a:t>Urusan</a:t>
              </a:r>
              <a:r>
                <a:rPr lang="en-US" sz="2250" b="1" dirty="0">
                  <a:highlight>
                    <a:srgbClr val="FFFF00"/>
                  </a:highlight>
                  <a:latin typeface="Arial" panose="020B0604020202020204" pitchFamily="34" charset="0"/>
                  <a:cs typeface="Arial" panose="020B0604020202020204" pitchFamily="34" charset="0"/>
                </a:rPr>
                <a:t> Kebakaran</a:t>
              </a:r>
              <a:r>
                <a:rPr lang="id-ID" sz="2250" b="1" dirty="0">
                  <a:highlight>
                    <a:srgbClr val="FFFF00"/>
                  </a:highlight>
                  <a:latin typeface="Arial" panose="020B0604020202020204" pitchFamily="34" charset="0"/>
                  <a:cs typeface="Arial" panose="020B0604020202020204" pitchFamily="34" charset="0"/>
                </a:rPr>
                <a:t> 100% </a:t>
              </a:r>
              <a:r>
                <a:rPr lang="en-US" sz="2250" b="1" dirty="0">
                  <a:highlight>
                    <a:srgbClr val="FFFF00"/>
                  </a:highlight>
                  <a:latin typeface="Arial" panose="020B0604020202020204" pitchFamily="34" charset="0"/>
                  <a:cs typeface="Arial" panose="020B0604020202020204" pitchFamily="34" charset="0"/>
                </a:rPr>
                <a:t>T</a:t>
              </a:r>
              <a:r>
                <a:rPr lang="id-ID" sz="2250" b="1" dirty="0">
                  <a:highlight>
                    <a:srgbClr val="FFFF00"/>
                  </a:highlight>
                  <a:latin typeface="Arial" panose="020B0604020202020204" pitchFamily="34" charset="0"/>
                  <a:cs typeface="Arial" panose="020B0604020202020204" pitchFamily="34" charset="0"/>
                </a:rPr>
                <a:t>ahun 20</a:t>
              </a:r>
              <a:r>
                <a:rPr lang="en-US" sz="2250" b="1" dirty="0">
                  <a:highlight>
                    <a:srgbClr val="FFFF00"/>
                  </a:highlight>
                  <a:latin typeface="Arial" panose="020B0604020202020204" pitchFamily="34" charset="0"/>
                  <a:cs typeface="Arial" panose="020B0604020202020204" pitchFamily="34" charset="0"/>
                </a:rPr>
                <a:t>19-2023</a:t>
              </a:r>
              <a:r>
                <a:rPr lang="id-ID" sz="2250" b="1" dirty="0">
                  <a:highlight>
                    <a:srgbClr val="FFFF00"/>
                  </a:highlight>
                  <a:latin typeface="Arial" panose="020B0604020202020204" pitchFamily="34" charset="0"/>
                  <a:cs typeface="Arial" panose="020B0604020202020204" pitchFamily="34" charset="0"/>
                </a:rPr>
                <a:t> </a:t>
              </a:r>
              <a:endParaRPr lang="en-US" sz="2250" b="1" dirty="0">
                <a:highlight>
                  <a:srgbClr val="FFFF00"/>
                </a:highlight>
                <a:latin typeface="Arial" panose="020B0604020202020204" pitchFamily="34" charset="0"/>
                <a:cs typeface="Arial" panose="020B0604020202020204" pitchFamily="34" charset="0"/>
              </a:endParaRP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2019: 158 </a:t>
              </a:r>
              <a:r>
                <a:rPr lang="en-US" sz="2250" dirty="0" err="1">
                  <a:latin typeface="Arial" panose="020B0604020202020204" pitchFamily="34" charset="0"/>
                  <a:cs typeface="Arial" panose="020B0604020202020204" pitchFamily="34" charset="0"/>
                </a:rPr>
                <a:t>Kabupaten</a:t>
              </a:r>
              <a:r>
                <a:rPr lang="en-US" sz="2250" dirty="0">
                  <a:latin typeface="Arial" panose="020B0604020202020204" pitchFamily="34" charset="0"/>
                  <a:cs typeface="Arial" panose="020B0604020202020204" pitchFamily="34" charset="0"/>
                </a:rPr>
                <a:t>/Kota</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2020:</a:t>
              </a:r>
              <a:r>
                <a:rPr lang="id-ID" sz="2250" dirty="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150 </a:t>
              </a:r>
              <a:r>
                <a:rPr lang="en-US" sz="2250" dirty="0" err="1">
                  <a:latin typeface="Arial" panose="020B0604020202020204" pitchFamily="34" charset="0"/>
                  <a:cs typeface="Arial" panose="020B0604020202020204" pitchFamily="34" charset="0"/>
                </a:rPr>
                <a:t>Kabupaten</a:t>
              </a:r>
              <a:r>
                <a:rPr lang="en-US" sz="2250" dirty="0">
                  <a:latin typeface="Arial" panose="020B0604020202020204" pitchFamily="34" charset="0"/>
                  <a:cs typeface="Arial" panose="020B0604020202020204" pitchFamily="34" charset="0"/>
                </a:rPr>
                <a:t>/Kota</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2021: 111 </a:t>
              </a:r>
              <a:r>
                <a:rPr lang="en-US" sz="2250" dirty="0" err="1">
                  <a:latin typeface="Arial" panose="020B0604020202020204" pitchFamily="34" charset="0"/>
                  <a:cs typeface="Arial" panose="020B0604020202020204" pitchFamily="34" charset="0"/>
                </a:rPr>
                <a:t>Kabupaten</a:t>
              </a:r>
              <a:r>
                <a:rPr lang="en-US" sz="2250" dirty="0">
                  <a:latin typeface="Arial" panose="020B0604020202020204" pitchFamily="34" charset="0"/>
                  <a:cs typeface="Arial" panose="020B0604020202020204" pitchFamily="34" charset="0"/>
                </a:rPr>
                <a:t>/Kota</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2022: 77 </a:t>
              </a:r>
              <a:r>
                <a:rPr lang="en-US" sz="2250" dirty="0" err="1">
                  <a:latin typeface="Arial" panose="020B0604020202020204" pitchFamily="34" charset="0"/>
                  <a:cs typeface="Arial" panose="020B0604020202020204" pitchFamily="34" charset="0"/>
                </a:rPr>
                <a:t>Kabupaten</a:t>
              </a:r>
              <a:r>
                <a:rPr lang="en-US" sz="2250" dirty="0">
                  <a:latin typeface="Arial" panose="020B0604020202020204" pitchFamily="34" charset="0"/>
                  <a:cs typeface="Arial" panose="020B0604020202020204" pitchFamily="34" charset="0"/>
                </a:rPr>
                <a:t>/Kota</a:t>
              </a:r>
            </a:p>
            <a:p>
              <a:pPr marL="514350" indent="-514350">
                <a:buFont typeface="Wingdings" panose="05000000000000000000" pitchFamily="2" charset="2"/>
                <a:buChar char="v"/>
              </a:pPr>
              <a:r>
                <a:rPr lang="en-US" sz="2250" dirty="0">
                  <a:latin typeface="Arial" panose="020B0604020202020204" pitchFamily="34" charset="0"/>
                  <a:cs typeface="Arial" panose="020B0604020202020204" pitchFamily="34" charset="0"/>
                </a:rPr>
                <a:t>2023 : 172 </a:t>
              </a:r>
              <a:r>
                <a:rPr lang="en-US" sz="2700" dirty="0" err="1">
                  <a:latin typeface="Arial" panose="020B0604020202020204" pitchFamily="34" charset="0"/>
                  <a:cs typeface="Arial" panose="020B0604020202020204" pitchFamily="34" charset="0"/>
                </a:rPr>
                <a:t>Kabupaten</a:t>
              </a:r>
              <a:r>
                <a:rPr lang="en-US" sz="2700" dirty="0">
                  <a:latin typeface="Arial" panose="020B0604020202020204" pitchFamily="34" charset="0"/>
                  <a:cs typeface="Arial" panose="020B0604020202020204" pitchFamily="34" charset="0"/>
                </a:rPr>
                <a:t>/Kota</a:t>
              </a:r>
              <a:endParaRPr lang="en-US" sz="255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C70DAC-5BA7-4147-BD71-2A105F8AF071}"/>
                </a:ext>
              </a:extLst>
            </p:cNvPr>
            <p:cNvSpPr txBox="1"/>
            <p:nvPr/>
          </p:nvSpPr>
          <p:spPr>
            <a:xfrm>
              <a:off x="4823846" y="3552933"/>
              <a:ext cx="7089643" cy="336213"/>
            </a:xfrm>
            <a:prstGeom prst="rect">
              <a:avLst/>
            </a:prstGeom>
            <a:noFill/>
          </p:spPr>
          <p:txBody>
            <a:bodyPr wrap="square">
              <a:spAutoFit/>
            </a:bodyPr>
            <a:lstStyle/>
            <a:p>
              <a:r>
                <a:rPr lang="en-US" sz="2550" dirty="0">
                  <a:latin typeface="Arial" panose="020B0604020202020204" pitchFamily="34" charset="0"/>
                  <a:cs typeface="Arial" panose="020B0604020202020204" pitchFamily="34" charset="0"/>
                </a:rPr>
                <a:t> </a:t>
              </a:r>
            </a:p>
          </p:txBody>
        </p:sp>
      </p:grpSp>
      <p:graphicFrame>
        <p:nvGraphicFramePr>
          <p:cNvPr id="9" name="Chart 8">
            <a:extLst>
              <a:ext uri="{FF2B5EF4-FFF2-40B4-BE49-F238E27FC236}">
                <a16:creationId xmlns:a16="http://schemas.microsoft.com/office/drawing/2014/main" id="{E8904432-EC44-4331-CD4F-BC7EE037D8BA}"/>
              </a:ext>
            </a:extLst>
          </p:cNvPr>
          <p:cNvGraphicFramePr/>
          <p:nvPr/>
        </p:nvGraphicFramePr>
        <p:xfrm>
          <a:off x="7995425" y="2375209"/>
          <a:ext cx="10002645" cy="679109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EA8B7409-F886-55F9-89CD-ECC5BE8A602C}"/>
              </a:ext>
            </a:extLst>
          </p:cNvPr>
          <p:cNvSpPr>
            <a:spLocks noGrp="1"/>
          </p:cNvSpPr>
          <p:nvPr>
            <p:ph type="title"/>
          </p:nvPr>
        </p:nvSpPr>
        <p:spPr/>
        <p:txBody>
          <a:bodyPr/>
          <a:lstStyle/>
          <a:p>
            <a:endParaRPr lang="en-ID"/>
          </a:p>
        </p:txBody>
      </p:sp>
      <p:sp>
        <p:nvSpPr>
          <p:cNvPr id="8" name="TextBox 9">
            <a:extLst>
              <a:ext uri="{FF2B5EF4-FFF2-40B4-BE49-F238E27FC236}">
                <a16:creationId xmlns:a16="http://schemas.microsoft.com/office/drawing/2014/main" id="{6A0BB48B-3935-19DE-802E-6F5B7A0C6A22}"/>
              </a:ext>
            </a:extLst>
          </p:cNvPr>
          <p:cNvSpPr txBox="1"/>
          <p:nvPr/>
        </p:nvSpPr>
        <p:spPr>
          <a:xfrm>
            <a:off x="4226963" y="1993357"/>
            <a:ext cx="8976122" cy="514350"/>
          </a:xfrm>
          <a:prstGeom prst="rect">
            <a:avLst/>
          </a:prstGeom>
        </p:spPr>
        <p:txBody>
          <a:bodyPr lIns="0" tIns="0" rIns="0" bIns="0" rtlCol="0" anchor="t">
            <a:spAutoFit/>
          </a:bodyPr>
          <a:lstStyle/>
          <a:p>
            <a:pPr algn="ctr">
              <a:lnSpc>
                <a:spcPts val="4200"/>
              </a:lnSpc>
              <a:spcBef>
                <a:spcPct val="0"/>
              </a:spcBef>
            </a:pPr>
            <a:r>
              <a:rPr lang="en-US" sz="3000" u="sng" spc="105" dirty="0">
                <a:solidFill>
                  <a:srgbClr val="000000"/>
                </a:solidFill>
                <a:latin typeface="Red Hat Display Bold"/>
                <a:ea typeface="Red Hat Display Bold"/>
                <a:cs typeface="Red Hat Display Bold"/>
                <a:sym typeface="Red Hat Display Bold"/>
              </a:rPr>
              <a:t>PENCAPAIAN SPM SUB URUSAN KEBAKARAN</a:t>
            </a:r>
          </a:p>
        </p:txBody>
      </p:sp>
      <p:sp>
        <p:nvSpPr>
          <p:cNvPr id="10" name="Freeform 2">
            <a:extLst>
              <a:ext uri="{FF2B5EF4-FFF2-40B4-BE49-F238E27FC236}">
                <a16:creationId xmlns:a16="http://schemas.microsoft.com/office/drawing/2014/main" id="{0CED2E46-A57D-D825-F1F9-300CC017EE5E}"/>
              </a:ext>
            </a:extLst>
          </p:cNvPr>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11" name="Group 3">
            <a:extLst>
              <a:ext uri="{FF2B5EF4-FFF2-40B4-BE49-F238E27FC236}">
                <a16:creationId xmlns:a16="http://schemas.microsoft.com/office/drawing/2014/main" id="{0BA46BA1-B799-73BA-0579-A1D4E7205451}"/>
              </a:ext>
            </a:extLst>
          </p:cNvPr>
          <p:cNvGrpSpPr/>
          <p:nvPr/>
        </p:nvGrpSpPr>
        <p:grpSpPr>
          <a:xfrm>
            <a:off x="82774" y="172262"/>
            <a:ext cx="7578569" cy="1448734"/>
            <a:chOff x="0" y="0"/>
            <a:chExt cx="10104758" cy="1931646"/>
          </a:xfrm>
        </p:grpSpPr>
        <p:sp>
          <p:nvSpPr>
            <p:cNvPr id="12" name="AutoShape 4">
              <a:extLst>
                <a:ext uri="{FF2B5EF4-FFF2-40B4-BE49-F238E27FC236}">
                  <a16:creationId xmlns:a16="http://schemas.microsoft.com/office/drawing/2014/main" id="{351542E2-CE6D-9EB7-32F7-E622D55E9764}"/>
                </a:ext>
              </a:extLst>
            </p:cNvPr>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3" name="TextBox 5">
              <a:extLst>
                <a:ext uri="{FF2B5EF4-FFF2-40B4-BE49-F238E27FC236}">
                  <a16:creationId xmlns:a16="http://schemas.microsoft.com/office/drawing/2014/main" id="{5163AE56-3D86-8153-6426-08876F370A1E}"/>
                </a:ext>
              </a:extLst>
            </p:cNvPr>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4" name="Freeform 6">
              <a:extLst>
                <a:ext uri="{FF2B5EF4-FFF2-40B4-BE49-F238E27FC236}">
                  <a16:creationId xmlns:a16="http://schemas.microsoft.com/office/drawing/2014/main" id="{7104D2BC-7B33-616A-A60C-56336123F9D5}"/>
                </a:ext>
              </a:extLst>
            </p:cNvPr>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
          <p:nvSpPr>
            <p:cNvPr id="15" name="TextBox 7">
              <a:extLst>
                <a:ext uri="{FF2B5EF4-FFF2-40B4-BE49-F238E27FC236}">
                  <a16:creationId xmlns:a16="http://schemas.microsoft.com/office/drawing/2014/main" id="{173FF434-DA4F-4806-519E-9D41C3C6F699}"/>
                </a:ext>
              </a:extLst>
            </p:cNvPr>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16" name="Freeform 8">
            <a:extLst>
              <a:ext uri="{FF2B5EF4-FFF2-40B4-BE49-F238E27FC236}">
                <a16:creationId xmlns:a16="http://schemas.microsoft.com/office/drawing/2014/main" id="{66E79A0A-638A-4509-8EA4-97A0330F87AE}"/>
              </a:ext>
            </a:extLst>
          </p:cNvPr>
          <p:cNvSpPr/>
          <p:nvPr/>
        </p:nvSpPr>
        <p:spPr>
          <a:xfrm>
            <a:off x="-827682" y="5770755"/>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Tree>
    <p:extLst>
      <p:ext uri="{BB962C8B-B14F-4D97-AF65-F5344CB8AC3E}">
        <p14:creationId xmlns:p14="http://schemas.microsoft.com/office/powerpoint/2010/main" val="179673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AFDED6-5DA8-836F-F880-5A9F30BDD6BC}"/>
              </a:ext>
            </a:extLst>
          </p:cNvPr>
          <p:cNvSpPr/>
          <p:nvPr/>
        </p:nvSpPr>
        <p:spPr>
          <a:xfrm>
            <a:off x="7981721" y="1569903"/>
            <a:ext cx="3605703" cy="3363858"/>
          </a:xfrm>
          <a:prstGeom prst="rect">
            <a:avLst/>
          </a:prstGeom>
          <a:gradFill>
            <a:gsLst>
              <a:gs pos="11000">
                <a:schemeClr val="bg1"/>
              </a:gs>
              <a:gs pos="51000">
                <a:schemeClr val="bg1"/>
              </a:gs>
              <a:gs pos="85000">
                <a:schemeClr val="accent3">
                  <a:lumMod val="20000"/>
                  <a:lumOff val="80000"/>
                </a:schemeClr>
              </a:gs>
              <a:gs pos="73000">
                <a:schemeClr val="accent3">
                  <a:lumMod val="20000"/>
                  <a:lumOff val="80000"/>
                </a:schemeClr>
              </a:gs>
              <a:gs pos="100000">
                <a:schemeClr val="accent3">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6" name="Straight Connector 25">
            <a:extLst>
              <a:ext uri="{FF2B5EF4-FFF2-40B4-BE49-F238E27FC236}">
                <a16:creationId xmlns:a16="http://schemas.microsoft.com/office/drawing/2014/main" id="{1FFE51DE-C98A-3F01-4B4A-2084D26A00FE}"/>
              </a:ext>
            </a:extLst>
          </p:cNvPr>
          <p:cNvCxnSpPr>
            <a:cxnSpLocks/>
          </p:cNvCxnSpPr>
          <p:nvPr/>
        </p:nvCxnSpPr>
        <p:spPr>
          <a:xfrm flipV="1">
            <a:off x="8394854" y="3442278"/>
            <a:ext cx="9237644" cy="819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9D4DB1D-FA69-164D-E6D8-DA9525B3D38D}"/>
              </a:ext>
            </a:extLst>
          </p:cNvPr>
          <p:cNvSpPr/>
          <p:nvPr/>
        </p:nvSpPr>
        <p:spPr>
          <a:xfrm>
            <a:off x="0" y="1569903"/>
            <a:ext cx="7882569" cy="3363858"/>
          </a:xfrm>
          <a:prstGeom prst="rect">
            <a:avLst/>
          </a:prstGeom>
          <a:gradFill>
            <a:gsLst>
              <a:gs pos="11000">
                <a:schemeClr val="bg1"/>
              </a:gs>
              <a:gs pos="51000">
                <a:schemeClr val="bg1"/>
              </a:gs>
              <a:gs pos="85000">
                <a:schemeClr val="accent3">
                  <a:lumMod val="20000"/>
                  <a:lumOff val="80000"/>
                </a:schemeClr>
              </a:gs>
              <a:gs pos="73000">
                <a:schemeClr val="accent3">
                  <a:lumMod val="20000"/>
                  <a:lumOff val="80000"/>
                </a:schemeClr>
              </a:gs>
              <a:gs pos="100000">
                <a:schemeClr val="accent3">
                  <a:lumMod val="20000"/>
                  <a:lumOff val="80000"/>
                </a:schemeClr>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TextBox 3">
            <a:extLst>
              <a:ext uri="{FF2B5EF4-FFF2-40B4-BE49-F238E27FC236}">
                <a16:creationId xmlns:a16="http://schemas.microsoft.com/office/drawing/2014/main" id="{19AEA16E-C5D1-CD3A-84B1-46029409399A}"/>
              </a:ext>
            </a:extLst>
          </p:cNvPr>
          <p:cNvSpPr txBox="1"/>
          <p:nvPr/>
        </p:nvSpPr>
        <p:spPr>
          <a:xfrm>
            <a:off x="520575" y="256805"/>
            <a:ext cx="12378501" cy="738664"/>
          </a:xfrm>
          <a:prstGeom prst="rect">
            <a:avLst/>
          </a:prstGeom>
          <a:noFill/>
        </p:spPr>
        <p:txBody>
          <a:bodyPr wrap="square" rtlCol="0">
            <a:spAutoFit/>
          </a:bodyPr>
          <a:lstStyle/>
          <a:p>
            <a:r>
              <a:rPr lang="en-US" sz="4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OVERVIEW </a:t>
            </a:r>
            <a:r>
              <a:rPr lang="en-US" sz="4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SDM DAN SARPRAS</a:t>
            </a:r>
            <a:endPar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40071DB2-A3DB-2C4A-DDA3-C55C84D1B24F}"/>
              </a:ext>
            </a:extLst>
          </p:cNvPr>
          <p:cNvSpPr txBox="1"/>
          <p:nvPr/>
        </p:nvSpPr>
        <p:spPr>
          <a:xfrm>
            <a:off x="628994" y="1902201"/>
            <a:ext cx="7072829" cy="3139321"/>
          </a:xfrm>
          <a:prstGeom prst="rect">
            <a:avLst/>
          </a:prstGeom>
          <a:solidFill>
            <a:schemeClr val="accent6">
              <a:lumMod val="20000"/>
              <a:lumOff val="80000"/>
            </a:schemeClr>
          </a:solidFill>
        </p:spPr>
        <p:txBody>
          <a:bodyPr wrap="square" rtlCol="0">
            <a:spAutoFit/>
          </a:bodyPr>
          <a:lstStyle/>
          <a:p>
            <a:r>
              <a:rPr lang="en-US" sz="1650" b="1" dirty="0" err="1">
                <a:latin typeface="Gautami" panose="020B0502040204020203" pitchFamily="34" charset="0"/>
                <a:cs typeface="Gautami" panose="020B0502040204020203" pitchFamily="34" charset="0"/>
              </a:rPr>
              <a:t>Peraturan</a:t>
            </a:r>
            <a:r>
              <a:rPr lang="en-US" sz="1650" b="1" dirty="0">
                <a:latin typeface="Gautami" panose="020B0502040204020203" pitchFamily="34" charset="0"/>
                <a:cs typeface="Gautami" panose="020B0502040204020203" pitchFamily="34" charset="0"/>
              </a:rPr>
              <a:t> Menteri </a:t>
            </a:r>
            <a:r>
              <a:rPr lang="en-US" sz="1650" b="1" dirty="0" err="1">
                <a:latin typeface="Gautami" panose="020B0502040204020203" pitchFamily="34" charset="0"/>
                <a:cs typeface="Gautami" panose="020B0502040204020203" pitchFamily="34" charset="0"/>
              </a:rPr>
              <a:t>Dalam</a:t>
            </a:r>
            <a:r>
              <a:rPr lang="en-US" sz="1650" b="1" dirty="0">
                <a:latin typeface="Gautami" panose="020B0502040204020203" pitchFamily="34" charset="0"/>
                <a:cs typeface="Gautami" panose="020B0502040204020203" pitchFamily="34" charset="0"/>
              </a:rPr>
              <a:t> Negeri </a:t>
            </a:r>
            <a:r>
              <a:rPr lang="en-US" sz="1650" b="1" dirty="0" err="1">
                <a:latin typeface="Gautami" panose="020B0502040204020203" pitchFamily="34" charset="0"/>
                <a:cs typeface="Gautami" panose="020B0502040204020203" pitchFamily="34" charset="0"/>
              </a:rPr>
              <a:t>Nomor</a:t>
            </a:r>
            <a:r>
              <a:rPr lang="en-US" sz="1650" b="1" dirty="0">
                <a:latin typeface="Gautami" panose="020B0502040204020203" pitchFamily="34" charset="0"/>
                <a:cs typeface="Gautami" panose="020B0502040204020203" pitchFamily="34" charset="0"/>
              </a:rPr>
              <a:t> 122 </a:t>
            </a:r>
            <a:r>
              <a:rPr lang="en-US" sz="1650" b="1" dirty="0" err="1">
                <a:latin typeface="Gautami" panose="020B0502040204020203" pitchFamily="34" charset="0"/>
                <a:cs typeface="Gautami" panose="020B0502040204020203" pitchFamily="34" charset="0"/>
              </a:rPr>
              <a:t>Tahun</a:t>
            </a:r>
            <a:r>
              <a:rPr lang="en-US" sz="1650" b="1" dirty="0">
                <a:latin typeface="Gautami" panose="020B0502040204020203" pitchFamily="34" charset="0"/>
                <a:cs typeface="Gautami" panose="020B0502040204020203" pitchFamily="34" charset="0"/>
              </a:rPr>
              <a:t> 2018 </a:t>
            </a:r>
            <a:r>
              <a:rPr lang="en-US" sz="1650" b="1" dirty="0" err="1">
                <a:latin typeface="Gautami" panose="020B0502040204020203" pitchFamily="34" charset="0"/>
                <a:cs typeface="Gautami" panose="020B0502040204020203" pitchFamily="34" charset="0"/>
              </a:rPr>
              <a:t>tentang</a:t>
            </a:r>
            <a:r>
              <a:rPr lang="en-US" sz="1650" b="1" dirty="0">
                <a:latin typeface="Gautami" panose="020B0502040204020203" pitchFamily="34" charset="0"/>
                <a:cs typeface="Gautami" panose="020B0502040204020203" pitchFamily="34" charset="0"/>
              </a:rPr>
              <a:t> Sarana dan </a:t>
            </a:r>
            <a:r>
              <a:rPr lang="en-US" sz="1650" b="1" dirty="0" err="1">
                <a:latin typeface="Gautami" panose="020B0502040204020203" pitchFamily="34" charset="0"/>
                <a:cs typeface="Gautami" panose="020B0502040204020203" pitchFamily="34" charset="0"/>
              </a:rPr>
              <a:t>Prasarana</a:t>
            </a:r>
            <a:r>
              <a:rPr lang="en-US" sz="1650" b="1" dirty="0">
                <a:latin typeface="Gautami" panose="020B0502040204020203" pitchFamily="34" charset="0"/>
                <a:cs typeface="Gautami" panose="020B0502040204020203" pitchFamily="34" charset="0"/>
              </a:rPr>
              <a:t> </a:t>
            </a:r>
            <a:r>
              <a:rPr lang="en-US" sz="1650" b="1" dirty="0" err="1">
                <a:latin typeface="Gautami" panose="020B0502040204020203" pitchFamily="34" charset="0"/>
                <a:cs typeface="Gautami" panose="020B0502040204020203" pitchFamily="34" charset="0"/>
              </a:rPr>
              <a:t>Pemadam</a:t>
            </a:r>
            <a:r>
              <a:rPr lang="en-US" sz="1650" b="1" dirty="0">
                <a:latin typeface="Gautami" panose="020B0502040204020203" pitchFamily="34" charset="0"/>
                <a:cs typeface="Gautami" panose="020B0502040204020203" pitchFamily="34" charset="0"/>
              </a:rPr>
              <a:t> </a:t>
            </a:r>
            <a:r>
              <a:rPr lang="en-US" sz="1650" b="1" dirty="0" err="1">
                <a:latin typeface="Gautami" panose="020B0502040204020203" pitchFamily="34" charset="0"/>
                <a:cs typeface="Gautami" panose="020B0502040204020203" pitchFamily="34" charset="0"/>
              </a:rPr>
              <a:t>Kebakaran</a:t>
            </a:r>
            <a:r>
              <a:rPr lang="en-US" sz="1650" b="1" dirty="0">
                <a:latin typeface="Gautami" panose="020B0502040204020203" pitchFamily="34" charset="0"/>
                <a:cs typeface="Gautami" panose="020B0502040204020203" pitchFamily="34" charset="0"/>
              </a:rPr>
              <a:t> di Daerah </a:t>
            </a:r>
          </a:p>
          <a:p>
            <a:endParaRPr lang="en-US" b="1" dirty="0">
              <a:latin typeface="Gautami" panose="020B0502040204020203" pitchFamily="34" charset="0"/>
              <a:cs typeface="Gautami" panose="020B0502040204020203" pitchFamily="34" charset="0"/>
            </a:endParaRPr>
          </a:p>
          <a:p>
            <a:pPr algn="just"/>
            <a:r>
              <a:rPr lang="en-US" sz="2100" dirty="0">
                <a:latin typeface="Gautami" panose="020B0502040204020203" pitchFamily="34" charset="0"/>
                <a:cs typeface="Gautami" panose="020B0502040204020203" pitchFamily="34" charset="0"/>
              </a:rPr>
              <a:t>Telah </a:t>
            </a:r>
            <a:r>
              <a:rPr lang="en-US" sz="2100" dirty="0" err="1">
                <a:latin typeface="Gautami" panose="020B0502040204020203" pitchFamily="34" charset="0"/>
                <a:cs typeface="Gautami" panose="020B0502040204020203" pitchFamily="34" charset="0"/>
              </a:rPr>
              <a:t>mengamantakan</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bahwa</a:t>
            </a:r>
            <a:r>
              <a:rPr lang="en-US" sz="2100" dirty="0">
                <a:latin typeface="Gautami" panose="020B0502040204020203" pitchFamily="34" charset="0"/>
                <a:cs typeface="Gautami" panose="020B0502040204020203" pitchFamily="34" charset="0"/>
              </a:rPr>
              <a:t> minimal </a:t>
            </a:r>
            <a:r>
              <a:rPr lang="en-US" sz="2100" b="1" dirty="0">
                <a:solidFill>
                  <a:srgbClr val="C00000"/>
                </a:solidFill>
                <a:latin typeface="Gautami" panose="020B0502040204020203" pitchFamily="34" charset="0"/>
                <a:cs typeface="Gautami" panose="020B0502040204020203" pitchFamily="34" charset="0"/>
              </a:rPr>
              <a:t>di </a:t>
            </a:r>
            <a:r>
              <a:rPr lang="en-US" sz="2100" b="1" dirty="0" err="1">
                <a:solidFill>
                  <a:srgbClr val="C00000"/>
                </a:solidFill>
                <a:latin typeface="Gautami" panose="020B0502040204020203" pitchFamily="34" charset="0"/>
                <a:cs typeface="Gautami" panose="020B0502040204020203" pitchFamily="34" charset="0"/>
              </a:rPr>
              <a:t>setiap</a:t>
            </a:r>
            <a:r>
              <a:rPr lang="en-US" sz="2100" b="1" dirty="0">
                <a:solidFill>
                  <a:srgbClr val="C00000"/>
                </a:solidFill>
                <a:latin typeface="Gautami" panose="020B0502040204020203" pitchFamily="34" charset="0"/>
                <a:cs typeface="Gautami" panose="020B0502040204020203" pitchFamily="34" charset="0"/>
              </a:rPr>
              <a:t> </a:t>
            </a:r>
            <a:r>
              <a:rPr lang="en-US" sz="2100" b="1" dirty="0" err="1">
                <a:solidFill>
                  <a:srgbClr val="C00000"/>
                </a:solidFill>
                <a:latin typeface="Gautami" panose="020B0502040204020203" pitchFamily="34" charset="0"/>
                <a:cs typeface="Gautami" panose="020B0502040204020203" pitchFamily="34" charset="0"/>
              </a:rPr>
              <a:t>Kecamatan</a:t>
            </a:r>
            <a:r>
              <a:rPr lang="en-US" sz="2100" b="1" dirty="0">
                <a:solidFill>
                  <a:srgbClr val="C00000"/>
                </a:solidFill>
                <a:latin typeface="Gautami" panose="020B0502040204020203" pitchFamily="34" charset="0"/>
                <a:cs typeface="Gautami" panose="020B0502040204020203" pitchFamily="34" charset="0"/>
              </a:rPr>
              <a:t> </a:t>
            </a:r>
            <a:r>
              <a:rPr lang="en-US" sz="2100" b="1" dirty="0" err="1">
                <a:solidFill>
                  <a:srgbClr val="C00000"/>
                </a:solidFill>
                <a:latin typeface="Gautami" panose="020B0502040204020203" pitchFamily="34" charset="0"/>
                <a:cs typeface="Gautami" panose="020B0502040204020203" pitchFamily="34" charset="0"/>
              </a:rPr>
              <a:t>terdapat</a:t>
            </a:r>
            <a:r>
              <a:rPr lang="en-US" sz="2100" b="1" dirty="0">
                <a:solidFill>
                  <a:srgbClr val="C00000"/>
                </a:solidFill>
                <a:latin typeface="Gautami" panose="020B0502040204020203" pitchFamily="34" charset="0"/>
                <a:cs typeface="Gautami" panose="020B0502040204020203" pitchFamily="34" charset="0"/>
              </a:rPr>
              <a:t> 1 Pos </a:t>
            </a:r>
            <a:r>
              <a:rPr lang="en-US" sz="2100" b="1" dirty="0" err="1">
                <a:solidFill>
                  <a:srgbClr val="C00000"/>
                </a:solidFill>
                <a:latin typeface="Gautami" panose="020B0502040204020203" pitchFamily="34" charset="0"/>
                <a:cs typeface="Gautami" panose="020B0502040204020203" pitchFamily="34" charset="0"/>
              </a:rPr>
              <a:t>Sektor</a:t>
            </a:r>
            <a:r>
              <a:rPr lang="en-US" sz="2100" b="1" dirty="0">
                <a:solidFill>
                  <a:srgbClr val="C00000"/>
                </a:solidFill>
                <a:latin typeface="Gautami" panose="020B0502040204020203" pitchFamily="34" charset="0"/>
                <a:cs typeface="Gautami" panose="020B0502040204020203" pitchFamily="34" charset="0"/>
              </a:rPr>
              <a:t> </a:t>
            </a:r>
            <a:r>
              <a:rPr lang="en-US" sz="2100" b="1" dirty="0" err="1">
                <a:solidFill>
                  <a:srgbClr val="C00000"/>
                </a:solidFill>
                <a:latin typeface="Gautami" panose="020B0502040204020203" pitchFamily="34" charset="0"/>
                <a:cs typeface="Gautami" panose="020B0502040204020203" pitchFamily="34" charset="0"/>
              </a:rPr>
              <a:t>Damkar</a:t>
            </a:r>
            <a:r>
              <a:rPr lang="en-US" sz="2100" b="1" dirty="0">
                <a:solidFill>
                  <a:srgbClr val="C00000"/>
                </a:solidFill>
                <a:latin typeface="Gautami" panose="020B0502040204020203" pitchFamily="34" charset="0"/>
                <a:cs typeface="Gautami" panose="020B0502040204020203" pitchFamily="34" charset="0"/>
              </a:rPr>
              <a:t> dan 2 Mobil </a:t>
            </a:r>
            <a:r>
              <a:rPr lang="en-US" sz="2100" b="1" dirty="0" err="1">
                <a:solidFill>
                  <a:srgbClr val="C00000"/>
                </a:solidFill>
                <a:latin typeface="Gautami" panose="020B0502040204020203" pitchFamily="34" charset="0"/>
                <a:cs typeface="Gautami" panose="020B0502040204020203" pitchFamily="34" charset="0"/>
              </a:rPr>
              <a:t>Damkar</a:t>
            </a:r>
            <a:r>
              <a:rPr lang="en-US" sz="2100" dirty="0">
                <a:solidFill>
                  <a:srgbClr val="C00000"/>
                </a:solidFill>
                <a:latin typeface="Gautami" panose="020B0502040204020203" pitchFamily="34" charset="0"/>
                <a:cs typeface="Gautami" panose="020B0502040204020203" pitchFamily="34" charset="0"/>
              </a:rPr>
              <a:t> </a:t>
            </a:r>
            <a:r>
              <a:rPr lang="en-US" sz="2100" dirty="0">
                <a:latin typeface="Gautami" panose="020B0502040204020203" pitchFamily="34" charset="0"/>
                <a:cs typeface="Gautami" panose="020B0502040204020203" pitchFamily="34" charset="0"/>
              </a:rPr>
              <a:t>di Indonesia, </a:t>
            </a:r>
            <a:r>
              <a:rPr lang="en-US" sz="2100" dirty="0" err="1">
                <a:latin typeface="Gautami" panose="020B0502040204020203" pitchFamily="34" charset="0"/>
                <a:cs typeface="Gautami" panose="020B0502040204020203" pitchFamily="34" charset="0"/>
              </a:rPr>
              <a:t>sehingga</a:t>
            </a:r>
            <a:r>
              <a:rPr lang="en-US" sz="2100" dirty="0">
                <a:latin typeface="Gautami" panose="020B0502040204020203" pitchFamily="34" charset="0"/>
                <a:cs typeface="Gautami" panose="020B0502040204020203" pitchFamily="34" charset="0"/>
              </a:rPr>
              <a:t>: </a:t>
            </a:r>
          </a:p>
          <a:p>
            <a:pPr algn="just"/>
            <a:endParaRPr lang="en-US" sz="2100" dirty="0">
              <a:latin typeface="Gautami" panose="020B0502040204020203" pitchFamily="34" charset="0"/>
              <a:cs typeface="Gautami" panose="020B0502040204020203" pitchFamily="34" charset="0"/>
            </a:endParaRPr>
          </a:p>
          <a:p>
            <a:pPr algn="just"/>
            <a:r>
              <a:rPr lang="en-US" sz="2100" dirty="0" err="1">
                <a:latin typeface="Gautami" panose="020B0502040204020203" pitchFamily="34" charset="0"/>
                <a:cs typeface="Gautami" panose="020B0502040204020203" pitchFamily="34" charset="0"/>
              </a:rPr>
              <a:t>Kondisi</a:t>
            </a:r>
            <a:r>
              <a:rPr lang="en-US" sz="2100" dirty="0">
                <a:latin typeface="Gautami" panose="020B0502040204020203" pitchFamily="34" charset="0"/>
                <a:cs typeface="Gautami" panose="020B0502040204020203" pitchFamily="34" charset="0"/>
              </a:rPr>
              <a:t> ideal </a:t>
            </a:r>
          </a:p>
          <a:p>
            <a:pPr algn="just"/>
            <a:r>
              <a:rPr lang="en-US" sz="2100" dirty="0" err="1">
                <a:latin typeface="Gautami" panose="020B0502040204020203" pitchFamily="34" charset="0"/>
                <a:cs typeface="Gautami" panose="020B0502040204020203" pitchFamily="34" charset="0"/>
              </a:rPr>
              <a:t>Terdapat</a:t>
            </a:r>
            <a:r>
              <a:rPr lang="en-US" sz="2100" dirty="0">
                <a:latin typeface="Gautami" panose="020B0502040204020203" pitchFamily="34" charset="0"/>
                <a:cs typeface="Gautami" panose="020B0502040204020203" pitchFamily="34" charset="0"/>
              </a:rPr>
              <a:t> </a:t>
            </a:r>
            <a:r>
              <a:rPr lang="en-US" sz="2100" b="1" dirty="0">
                <a:solidFill>
                  <a:srgbClr val="C00000"/>
                </a:solidFill>
                <a:latin typeface="Gautami" panose="020B0502040204020203" pitchFamily="34" charset="0"/>
                <a:cs typeface="Gautami" panose="020B0502040204020203" pitchFamily="34" charset="0"/>
              </a:rPr>
              <a:t>7.287 pos </a:t>
            </a:r>
            <a:r>
              <a:rPr lang="en-US" sz="2100" dirty="0" err="1">
                <a:latin typeface="Gautami" panose="020B0502040204020203" pitchFamily="34" charset="0"/>
                <a:cs typeface="Gautami" panose="020B0502040204020203" pitchFamily="34" charset="0"/>
              </a:rPr>
              <a:t>sektor</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kebakaran</a:t>
            </a:r>
            <a:r>
              <a:rPr lang="en-US" sz="2100" dirty="0">
                <a:latin typeface="Gautami" panose="020B0502040204020203" pitchFamily="34" charset="0"/>
                <a:cs typeface="Gautami" panose="020B0502040204020203" pitchFamily="34" charset="0"/>
              </a:rPr>
              <a:t> dan </a:t>
            </a:r>
            <a:r>
              <a:rPr lang="en-US" sz="2100" b="1" dirty="0">
                <a:solidFill>
                  <a:srgbClr val="C00000"/>
                </a:solidFill>
                <a:latin typeface="Gautami" panose="020B0502040204020203" pitchFamily="34" charset="0"/>
                <a:cs typeface="Gautami" panose="020B0502040204020203" pitchFamily="34" charset="0"/>
              </a:rPr>
              <a:t>14.574 </a:t>
            </a:r>
            <a:r>
              <a:rPr lang="en-US" sz="2100" b="1" dirty="0" err="1">
                <a:solidFill>
                  <a:srgbClr val="C00000"/>
                </a:solidFill>
                <a:latin typeface="Gautami" panose="020B0502040204020203" pitchFamily="34" charset="0"/>
                <a:cs typeface="Gautami" panose="020B0502040204020203" pitchFamily="34" charset="0"/>
              </a:rPr>
              <a:t>mobil</a:t>
            </a:r>
            <a:r>
              <a:rPr lang="en-US" sz="2100" b="1" dirty="0">
                <a:solidFill>
                  <a:srgbClr val="C00000"/>
                </a:solidFill>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kebaran</a:t>
            </a:r>
            <a:r>
              <a:rPr lang="en-US" sz="2100" dirty="0">
                <a:latin typeface="Gautami" panose="020B0502040204020203" pitchFamily="34" charset="0"/>
                <a:cs typeface="Gautami" panose="020B0502040204020203" pitchFamily="34" charset="0"/>
              </a:rPr>
              <a:t> di </a:t>
            </a:r>
            <a:r>
              <a:rPr lang="en-US" sz="2100" dirty="0" err="1">
                <a:latin typeface="Gautami" panose="020B0502040204020203" pitchFamily="34" charset="0"/>
                <a:cs typeface="Gautami" panose="020B0502040204020203" pitchFamily="34" charset="0"/>
              </a:rPr>
              <a:t>setiap</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kecamatan</a:t>
            </a:r>
            <a:endParaRPr lang="en-US" sz="2100" dirty="0">
              <a:latin typeface="Gautami" panose="020B0502040204020203" pitchFamily="34" charset="0"/>
              <a:cs typeface="Gautami" panose="020B0502040204020203" pitchFamily="34" charset="0"/>
            </a:endParaRPr>
          </a:p>
        </p:txBody>
      </p:sp>
      <p:pic>
        <p:nvPicPr>
          <p:cNvPr id="9" name="Picture 8">
            <a:extLst>
              <a:ext uri="{FF2B5EF4-FFF2-40B4-BE49-F238E27FC236}">
                <a16:creationId xmlns:a16="http://schemas.microsoft.com/office/drawing/2014/main" id="{2D78C91E-BD65-F97F-D644-4E04C781F306}"/>
              </a:ext>
            </a:extLst>
          </p:cNvPr>
          <p:cNvPicPr>
            <a:picLocks noChangeAspect="1"/>
          </p:cNvPicPr>
          <p:nvPr/>
        </p:nvPicPr>
        <p:blipFill rotWithShape="1">
          <a:blip r:embed="rId2"/>
          <a:srcRect r="1634" b="7650"/>
          <a:stretch/>
        </p:blipFill>
        <p:spPr>
          <a:xfrm>
            <a:off x="661013" y="5275705"/>
            <a:ext cx="9948233" cy="4375073"/>
          </a:xfrm>
          <a:prstGeom prst="rect">
            <a:avLst/>
          </a:prstGeom>
        </p:spPr>
      </p:pic>
      <p:graphicFrame>
        <p:nvGraphicFramePr>
          <p:cNvPr id="11" name="Chart 10">
            <a:extLst>
              <a:ext uri="{FF2B5EF4-FFF2-40B4-BE49-F238E27FC236}">
                <a16:creationId xmlns:a16="http://schemas.microsoft.com/office/drawing/2014/main" id="{ADDC2CBF-F3FE-1D3D-F43E-BC0F8031C190}"/>
              </a:ext>
            </a:extLst>
          </p:cNvPr>
          <p:cNvGraphicFramePr/>
          <p:nvPr/>
        </p:nvGraphicFramePr>
        <p:xfrm>
          <a:off x="11070278" y="5507059"/>
          <a:ext cx="2629197" cy="31687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B0F1E693-BA7E-6A1B-11CE-FF30DE89DEA0}"/>
              </a:ext>
            </a:extLst>
          </p:cNvPr>
          <p:cNvSpPr txBox="1"/>
          <p:nvPr/>
        </p:nvSpPr>
        <p:spPr>
          <a:xfrm>
            <a:off x="11806492" y="6593594"/>
            <a:ext cx="1288973" cy="507831"/>
          </a:xfrm>
          <a:prstGeom prst="rect">
            <a:avLst/>
          </a:prstGeom>
          <a:noFill/>
        </p:spPr>
        <p:txBody>
          <a:bodyPr wrap="square" rtlCol="0">
            <a:spAutoFit/>
          </a:bodyPr>
          <a:lstStyle/>
          <a:p>
            <a:r>
              <a:rPr lang="en-US" sz="2700" b="1" dirty="0"/>
              <a:t>12,2%</a:t>
            </a:r>
          </a:p>
        </p:txBody>
      </p:sp>
      <p:grpSp>
        <p:nvGrpSpPr>
          <p:cNvPr id="15" name="Group 14">
            <a:extLst>
              <a:ext uri="{FF2B5EF4-FFF2-40B4-BE49-F238E27FC236}">
                <a16:creationId xmlns:a16="http://schemas.microsoft.com/office/drawing/2014/main" id="{706C3359-2144-998F-7686-3206B62A7A74}"/>
              </a:ext>
            </a:extLst>
          </p:cNvPr>
          <p:cNvGrpSpPr/>
          <p:nvPr/>
        </p:nvGrpSpPr>
        <p:grpSpPr>
          <a:xfrm>
            <a:off x="13699473" y="5374854"/>
            <a:ext cx="2629197" cy="3300927"/>
            <a:chOff x="9528474" y="3643343"/>
            <a:chExt cx="1527010" cy="1986276"/>
          </a:xfrm>
        </p:grpSpPr>
        <p:graphicFrame>
          <p:nvGraphicFramePr>
            <p:cNvPr id="13" name="Chart 12">
              <a:extLst>
                <a:ext uri="{FF2B5EF4-FFF2-40B4-BE49-F238E27FC236}">
                  <a16:creationId xmlns:a16="http://schemas.microsoft.com/office/drawing/2014/main" id="{3D6BA837-0226-3EED-CB51-16D5A2ADFBA7}"/>
                </a:ext>
              </a:extLst>
            </p:cNvPr>
            <p:cNvGraphicFramePr/>
            <p:nvPr/>
          </p:nvGraphicFramePr>
          <p:xfrm>
            <a:off x="9528474" y="3643343"/>
            <a:ext cx="1527010" cy="198627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B4E9013F-CB24-D5CD-710C-B07DD9CB9659}"/>
                </a:ext>
              </a:extLst>
            </p:cNvPr>
            <p:cNvSpPr txBox="1"/>
            <p:nvPr/>
          </p:nvSpPr>
          <p:spPr>
            <a:xfrm>
              <a:off x="9956060" y="4340725"/>
              <a:ext cx="859315" cy="305579"/>
            </a:xfrm>
            <a:prstGeom prst="rect">
              <a:avLst/>
            </a:prstGeom>
            <a:noFill/>
          </p:spPr>
          <p:txBody>
            <a:bodyPr wrap="square" rtlCol="0">
              <a:spAutoFit/>
            </a:bodyPr>
            <a:lstStyle/>
            <a:p>
              <a:r>
                <a:rPr lang="en-US" sz="2700" b="1" dirty="0"/>
                <a:t>21,8%</a:t>
              </a:r>
            </a:p>
          </p:txBody>
        </p:sp>
      </p:grpSp>
      <p:sp>
        <p:nvSpPr>
          <p:cNvPr id="16" name="TextBox 15">
            <a:extLst>
              <a:ext uri="{FF2B5EF4-FFF2-40B4-BE49-F238E27FC236}">
                <a16:creationId xmlns:a16="http://schemas.microsoft.com/office/drawing/2014/main" id="{E7CA71BA-F6D8-6564-A53D-1FFBBCBE51B5}"/>
              </a:ext>
            </a:extLst>
          </p:cNvPr>
          <p:cNvSpPr txBox="1"/>
          <p:nvPr/>
        </p:nvSpPr>
        <p:spPr>
          <a:xfrm>
            <a:off x="11047164" y="8738135"/>
            <a:ext cx="6777048" cy="738664"/>
          </a:xfrm>
          <a:prstGeom prst="rect">
            <a:avLst/>
          </a:prstGeom>
          <a:solidFill>
            <a:schemeClr val="accent4">
              <a:lumMod val="40000"/>
              <a:lumOff val="60000"/>
            </a:schemeClr>
          </a:solidFill>
        </p:spPr>
        <p:txBody>
          <a:bodyPr wrap="square" rtlCol="0">
            <a:spAutoFit/>
          </a:bodyPr>
          <a:lstStyle/>
          <a:p>
            <a:r>
              <a:rPr lang="en-US" sz="2100" dirty="0" err="1">
                <a:latin typeface="Gautami" panose="020B0502040204020203" pitchFamily="34" charset="0"/>
                <a:cs typeface="Gautami" panose="020B0502040204020203" pitchFamily="34" charset="0"/>
              </a:rPr>
              <a:t>Saat</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ini</a:t>
            </a:r>
            <a:r>
              <a:rPr lang="en-US" sz="2100" dirty="0">
                <a:latin typeface="Gautami" panose="020B0502040204020203" pitchFamily="34" charset="0"/>
                <a:cs typeface="Gautami" panose="020B0502040204020203" pitchFamily="34" charset="0"/>
              </a:rPr>
              <a:t>, di Indonesia </a:t>
            </a:r>
            <a:r>
              <a:rPr lang="en-US" sz="2100" dirty="0" err="1">
                <a:latin typeface="Gautami" panose="020B0502040204020203" pitchFamily="34" charset="0"/>
                <a:cs typeface="Gautami" panose="020B0502040204020203" pitchFamily="34" charset="0"/>
              </a:rPr>
              <a:t>baru</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memiliki</a:t>
            </a:r>
            <a:r>
              <a:rPr lang="en-US" sz="2100" dirty="0">
                <a:latin typeface="Gautami" panose="020B0502040204020203" pitchFamily="34" charset="0"/>
                <a:cs typeface="Gautami" panose="020B0502040204020203" pitchFamily="34" charset="0"/>
              </a:rPr>
              <a:t> </a:t>
            </a:r>
            <a:r>
              <a:rPr lang="en-US" sz="2100" b="1" dirty="0">
                <a:solidFill>
                  <a:srgbClr val="C00000"/>
                </a:solidFill>
                <a:latin typeface="Gautami" panose="020B0502040204020203" pitchFamily="34" charset="0"/>
                <a:cs typeface="Gautami" panose="020B0502040204020203" pitchFamily="34" charset="0"/>
              </a:rPr>
              <a:t>1.009 pos </a:t>
            </a:r>
            <a:r>
              <a:rPr lang="en-US" sz="2100" dirty="0" err="1">
                <a:latin typeface="Gautami" panose="020B0502040204020203" pitchFamily="34" charset="0"/>
                <a:cs typeface="Gautami" panose="020B0502040204020203" pitchFamily="34" charset="0"/>
              </a:rPr>
              <a:t>sektor</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kebakaran</a:t>
            </a:r>
            <a:r>
              <a:rPr lang="en-US" sz="2100" dirty="0">
                <a:latin typeface="Gautami" panose="020B0502040204020203" pitchFamily="34" charset="0"/>
                <a:cs typeface="Gautami" panose="020B0502040204020203" pitchFamily="34" charset="0"/>
              </a:rPr>
              <a:t> dan </a:t>
            </a:r>
            <a:r>
              <a:rPr lang="en-US" sz="2100" b="1" dirty="0">
                <a:solidFill>
                  <a:srgbClr val="C00000"/>
                </a:solidFill>
                <a:latin typeface="Gautami" panose="020B0502040204020203" pitchFamily="34" charset="0"/>
                <a:cs typeface="Gautami" panose="020B0502040204020203" pitchFamily="34" charset="0"/>
              </a:rPr>
              <a:t>4.067 </a:t>
            </a:r>
            <a:r>
              <a:rPr lang="en-US" sz="2100" b="1" dirty="0" err="1">
                <a:solidFill>
                  <a:srgbClr val="C00000"/>
                </a:solidFill>
                <a:latin typeface="Gautami" panose="020B0502040204020203" pitchFamily="34" charset="0"/>
                <a:cs typeface="Gautami" panose="020B0502040204020203" pitchFamily="34" charset="0"/>
              </a:rPr>
              <a:t>mobil</a:t>
            </a:r>
            <a:r>
              <a:rPr lang="en-US" sz="2100" b="1" dirty="0">
                <a:solidFill>
                  <a:srgbClr val="C00000"/>
                </a:solidFill>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kebaran</a:t>
            </a:r>
            <a:endParaRPr lang="en-US" sz="2100" dirty="0">
              <a:latin typeface="Gautami" panose="020B0502040204020203" pitchFamily="34" charset="0"/>
              <a:cs typeface="Gautami" panose="020B0502040204020203" pitchFamily="34" charset="0"/>
            </a:endParaRPr>
          </a:p>
        </p:txBody>
      </p:sp>
      <p:sp>
        <p:nvSpPr>
          <p:cNvPr id="17" name="TextBox 16">
            <a:extLst>
              <a:ext uri="{FF2B5EF4-FFF2-40B4-BE49-F238E27FC236}">
                <a16:creationId xmlns:a16="http://schemas.microsoft.com/office/drawing/2014/main" id="{8581874C-6098-8CC4-C788-47E736FCCFF2}"/>
              </a:ext>
            </a:extLst>
          </p:cNvPr>
          <p:cNvSpPr txBox="1"/>
          <p:nvPr/>
        </p:nvSpPr>
        <p:spPr>
          <a:xfrm>
            <a:off x="11884985" y="5298758"/>
            <a:ext cx="1131983"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POS</a:t>
            </a:r>
          </a:p>
        </p:txBody>
      </p:sp>
      <p:sp>
        <p:nvSpPr>
          <p:cNvPr id="18" name="TextBox 17">
            <a:extLst>
              <a:ext uri="{FF2B5EF4-FFF2-40B4-BE49-F238E27FC236}">
                <a16:creationId xmlns:a16="http://schemas.microsoft.com/office/drawing/2014/main" id="{AAC2A8E6-E990-B960-D338-A084049BF5FE}"/>
              </a:ext>
            </a:extLst>
          </p:cNvPr>
          <p:cNvSpPr txBox="1"/>
          <p:nvPr/>
        </p:nvSpPr>
        <p:spPr>
          <a:xfrm>
            <a:off x="14562085" y="5298758"/>
            <a:ext cx="1131983"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MOBIL</a:t>
            </a:r>
          </a:p>
        </p:txBody>
      </p:sp>
      <p:sp>
        <p:nvSpPr>
          <p:cNvPr id="19" name="Google Shape;916;g25340525bc8_0_35">
            <a:extLst>
              <a:ext uri="{FF2B5EF4-FFF2-40B4-BE49-F238E27FC236}">
                <a16:creationId xmlns:a16="http://schemas.microsoft.com/office/drawing/2014/main" id="{CD3C4064-A764-EBE3-0C42-C83D0A178B9C}"/>
              </a:ext>
            </a:extLst>
          </p:cNvPr>
          <p:cNvSpPr txBox="1"/>
          <p:nvPr/>
        </p:nvSpPr>
        <p:spPr>
          <a:xfrm>
            <a:off x="8220470" y="1755398"/>
            <a:ext cx="7309100" cy="553968"/>
          </a:xfrm>
          <a:prstGeom prst="rect">
            <a:avLst/>
          </a:prstGeom>
          <a:noFill/>
          <a:ln>
            <a:noFill/>
          </a:ln>
        </p:spPr>
        <p:txBody>
          <a:bodyPr spcFirstLastPara="1" wrap="square" lIns="91425" tIns="91425" rIns="91425" bIns="91425" anchor="t" anchorCtr="0">
            <a:spAutoFit/>
          </a:bodyPr>
          <a:lstStyle/>
          <a:p>
            <a:pPr>
              <a:buClrTx/>
            </a:pPr>
            <a:r>
              <a:rPr lang="en-ID" sz="2400" b="1" dirty="0" err="1">
                <a:solidFill>
                  <a:srgbClr val="006EC0"/>
                </a:solidFill>
                <a:latin typeface="Gautami" panose="020B0502040204020203" pitchFamily="34" charset="0"/>
                <a:ea typeface="Montserrat Black"/>
                <a:cs typeface="Gautami" panose="020B0502040204020203" pitchFamily="34" charset="0"/>
                <a:sym typeface="Montserrat Black"/>
              </a:rPr>
              <a:t>Berapa</a:t>
            </a:r>
            <a:r>
              <a:rPr lang="en-ID" sz="2400" b="1" dirty="0">
                <a:solidFill>
                  <a:srgbClr val="006EC0"/>
                </a:solidFill>
                <a:latin typeface="Gautami" panose="020B0502040204020203" pitchFamily="34" charset="0"/>
                <a:ea typeface="Montserrat Black"/>
                <a:cs typeface="Gautami" panose="020B0502040204020203" pitchFamily="34" charset="0"/>
                <a:sym typeface="Montserrat Black"/>
              </a:rPr>
              <a:t> </a:t>
            </a:r>
            <a:r>
              <a:rPr lang="en-ID" sz="2400" b="1" dirty="0" err="1">
                <a:solidFill>
                  <a:srgbClr val="006EC0"/>
                </a:solidFill>
                <a:latin typeface="Gautami" panose="020B0502040204020203" pitchFamily="34" charset="0"/>
                <a:ea typeface="Montserrat Black"/>
                <a:cs typeface="Gautami" panose="020B0502040204020203" pitchFamily="34" charset="0"/>
                <a:sym typeface="Montserrat Black"/>
              </a:rPr>
              <a:t>daerah</a:t>
            </a:r>
            <a:r>
              <a:rPr lang="en-ID" sz="2400" b="1" dirty="0">
                <a:solidFill>
                  <a:srgbClr val="006EC0"/>
                </a:solidFill>
                <a:latin typeface="Gautami" panose="020B0502040204020203" pitchFamily="34" charset="0"/>
                <a:ea typeface="Montserrat Black"/>
                <a:cs typeface="Gautami" panose="020B0502040204020203" pitchFamily="34" charset="0"/>
                <a:sym typeface="Montserrat Black"/>
              </a:rPr>
              <a:t> yang </a:t>
            </a:r>
            <a:r>
              <a:rPr lang="en-ID" sz="2400" b="1" dirty="0" err="1">
                <a:solidFill>
                  <a:srgbClr val="006EC0"/>
                </a:solidFill>
                <a:latin typeface="Gautami" panose="020B0502040204020203" pitchFamily="34" charset="0"/>
                <a:ea typeface="Montserrat Black"/>
                <a:cs typeface="Gautami" panose="020B0502040204020203" pitchFamily="34" charset="0"/>
                <a:sym typeface="Montserrat Black"/>
              </a:rPr>
              <a:t>sudah</a:t>
            </a:r>
            <a:r>
              <a:rPr lang="en-ID" sz="2400" b="1" dirty="0">
                <a:solidFill>
                  <a:srgbClr val="006EC0"/>
                </a:solidFill>
                <a:latin typeface="Gautami" panose="020B0502040204020203" pitchFamily="34" charset="0"/>
                <a:ea typeface="Montserrat Black"/>
                <a:cs typeface="Gautami" panose="020B0502040204020203" pitchFamily="34" charset="0"/>
                <a:sym typeface="Montserrat Black"/>
              </a:rPr>
              <a:t> </a:t>
            </a:r>
            <a:r>
              <a:rPr lang="en-ID" sz="2400" b="1" dirty="0" err="1">
                <a:solidFill>
                  <a:srgbClr val="006EC0"/>
                </a:solidFill>
                <a:latin typeface="Gautami" panose="020B0502040204020203" pitchFamily="34" charset="0"/>
                <a:ea typeface="Montserrat Black"/>
                <a:cs typeface="Gautami" panose="020B0502040204020203" pitchFamily="34" charset="0"/>
                <a:sym typeface="Montserrat Black"/>
              </a:rPr>
              <a:t>menjadi</a:t>
            </a:r>
            <a:r>
              <a:rPr lang="en-ID" sz="2400" b="1" dirty="0">
                <a:solidFill>
                  <a:srgbClr val="006EC0"/>
                </a:solidFill>
                <a:latin typeface="Gautami" panose="020B0502040204020203" pitchFamily="34" charset="0"/>
                <a:ea typeface="Montserrat Black"/>
                <a:cs typeface="Gautami" panose="020B0502040204020203" pitchFamily="34" charset="0"/>
                <a:sym typeface="Montserrat Black"/>
              </a:rPr>
              <a:t> Dinas </a:t>
            </a:r>
            <a:r>
              <a:rPr lang="en-ID" sz="2400" b="1" dirty="0" err="1">
                <a:solidFill>
                  <a:srgbClr val="006EC0"/>
                </a:solidFill>
                <a:latin typeface="Gautami" panose="020B0502040204020203" pitchFamily="34" charset="0"/>
                <a:ea typeface="Montserrat Black"/>
                <a:cs typeface="Gautami" panose="020B0502040204020203" pitchFamily="34" charset="0"/>
                <a:sym typeface="Montserrat Black"/>
              </a:rPr>
              <a:t>mandiri</a:t>
            </a:r>
            <a:r>
              <a:rPr lang="en-ID" sz="2400" b="1" dirty="0">
                <a:solidFill>
                  <a:srgbClr val="006EC0"/>
                </a:solidFill>
                <a:latin typeface="Gautami" panose="020B0502040204020203" pitchFamily="34" charset="0"/>
                <a:ea typeface="Montserrat Black"/>
                <a:cs typeface="Gautami" panose="020B0502040204020203" pitchFamily="34" charset="0"/>
                <a:sym typeface="Montserrat Black"/>
              </a:rPr>
              <a:t>?</a:t>
            </a:r>
            <a:endParaRPr sz="2400" b="1" dirty="0">
              <a:solidFill>
                <a:srgbClr val="006EC0"/>
              </a:solidFill>
              <a:latin typeface="Gautami" panose="020B0502040204020203" pitchFamily="34" charset="0"/>
              <a:ea typeface="Montserrat Black"/>
              <a:cs typeface="Gautami" panose="020B0502040204020203" pitchFamily="34" charset="0"/>
              <a:sym typeface="Montserrat Black"/>
            </a:endParaRPr>
          </a:p>
        </p:txBody>
      </p:sp>
      <p:pic>
        <p:nvPicPr>
          <p:cNvPr id="1028" name="Picture 4">
            <a:extLst>
              <a:ext uri="{FF2B5EF4-FFF2-40B4-BE49-F238E27FC236}">
                <a16:creationId xmlns:a16="http://schemas.microsoft.com/office/drawing/2014/main" id="{1BBC5F44-3B1C-6414-6C05-1D3A5353C3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307069" y="2940736"/>
            <a:ext cx="1499423" cy="1249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mbang Satpol PP - Satpol PP Kalteng">
            <a:extLst>
              <a:ext uri="{FF2B5EF4-FFF2-40B4-BE49-F238E27FC236}">
                <a16:creationId xmlns:a16="http://schemas.microsoft.com/office/drawing/2014/main" id="{C1D3559C-C1B4-DD93-E521-4A627CF296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86874" y="3033584"/>
            <a:ext cx="796005" cy="981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C2CBF2D-9B43-EF07-9E4D-98AAE35B06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54472" y="2996457"/>
            <a:ext cx="981216" cy="9812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encil and paper with a graph&#10;&#10;Description automatically generated">
            <a:extLst>
              <a:ext uri="{FF2B5EF4-FFF2-40B4-BE49-F238E27FC236}">
                <a16:creationId xmlns:a16="http://schemas.microsoft.com/office/drawing/2014/main" id="{D229F28B-E19A-7EE9-46F1-2A1A6040E761}"/>
              </a:ext>
            </a:extLst>
          </p:cNvPr>
          <p:cNvPicPr>
            <a:picLocks noChangeAspect="1"/>
          </p:cNvPicPr>
          <p:nvPr/>
        </p:nvPicPr>
        <p:blipFill>
          <a:blip r:embed="rId9"/>
          <a:stretch>
            <a:fillRect/>
          </a:stretch>
        </p:blipFill>
        <p:spPr>
          <a:xfrm>
            <a:off x="15175471" y="2906885"/>
            <a:ext cx="1070789" cy="1070789"/>
          </a:xfrm>
          <a:prstGeom prst="rect">
            <a:avLst/>
          </a:prstGeom>
        </p:spPr>
      </p:pic>
      <p:sp>
        <p:nvSpPr>
          <p:cNvPr id="23" name="TextBox 22">
            <a:extLst>
              <a:ext uri="{FF2B5EF4-FFF2-40B4-BE49-F238E27FC236}">
                <a16:creationId xmlns:a16="http://schemas.microsoft.com/office/drawing/2014/main" id="{40373DC5-7D22-DA23-8398-4FC97D06FA2B}"/>
              </a:ext>
            </a:extLst>
          </p:cNvPr>
          <p:cNvSpPr txBox="1"/>
          <p:nvPr/>
        </p:nvSpPr>
        <p:spPr>
          <a:xfrm>
            <a:off x="8255312" y="2479070"/>
            <a:ext cx="1698813"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PROVINSI</a:t>
            </a:r>
          </a:p>
        </p:txBody>
      </p:sp>
      <p:sp>
        <p:nvSpPr>
          <p:cNvPr id="24" name="TextBox 23">
            <a:extLst>
              <a:ext uri="{FF2B5EF4-FFF2-40B4-BE49-F238E27FC236}">
                <a16:creationId xmlns:a16="http://schemas.microsoft.com/office/drawing/2014/main" id="{74C68720-642C-5696-F33F-042F7A3F4965}"/>
              </a:ext>
            </a:extLst>
          </p:cNvPr>
          <p:cNvSpPr txBox="1"/>
          <p:nvPr/>
        </p:nvSpPr>
        <p:spPr>
          <a:xfrm>
            <a:off x="8255312" y="4263803"/>
            <a:ext cx="1698813"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KAB/KOTA</a:t>
            </a:r>
          </a:p>
        </p:txBody>
      </p:sp>
      <p:sp>
        <p:nvSpPr>
          <p:cNvPr id="29" name="TextBox 28">
            <a:extLst>
              <a:ext uri="{FF2B5EF4-FFF2-40B4-BE49-F238E27FC236}">
                <a16:creationId xmlns:a16="http://schemas.microsoft.com/office/drawing/2014/main" id="{BE640F0A-8176-8D37-1ED2-EFE53F84C413}"/>
              </a:ext>
            </a:extLst>
          </p:cNvPr>
          <p:cNvSpPr txBox="1"/>
          <p:nvPr/>
        </p:nvSpPr>
        <p:spPr>
          <a:xfrm>
            <a:off x="10747841" y="2516898"/>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1</a:t>
            </a:r>
          </a:p>
        </p:txBody>
      </p:sp>
      <p:sp>
        <p:nvSpPr>
          <p:cNvPr id="31" name="TextBox 30">
            <a:extLst>
              <a:ext uri="{FF2B5EF4-FFF2-40B4-BE49-F238E27FC236}">
                <a16:creationId xmlns:a16="http://schemas.microsoft.com/office/drawing/2014/main" id="{1298A2F5-76C1-DCC8-38AE-D63727519555}"/>
              </a:ext>
            </a:extLst>
          </p:cNvPr>
          <p:cNvSpPr txBox="1"/>
          <p:nvPr/>
        </p:nvSpPr>
        <p:spPr>
          <a:xfrm>
            <a:off x="12086390" y="2516898"/>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26</a:t>
            </a:r>
          </a:p>
        </p:txBody>
      </p:sp>
      <p:sp>
        <p:nvSpPr>
          <p:cNvPr id="32" name="TextBox 31">
            <a:extLst>
              <a:ext uri="{FF2B5EF4-FFF2-40B4-BE49-F238E27FC236}">
                <a16:creationId xmlns:a16="http://schemas.microsoft.com/office/drawing/2014/main" id="{892CB2E1-6D9E-64F4-8AB6-F607C08457F6}"/>
              </a:ext>
            </a:extLst>
          </p:cNvPr>
          <p:cNvSpPr txBox="1"/>
          <p:nvPr/>
        </p:nvSpPr>
        <p:spPr>
          <a:xfrm>
            <a:off x="13623244" y="2516898"/>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6</a:t>
            </a:r>
          </a:p>
        </p:txBody>
      </p:sp>
      <p:sp>
        <p:nvSpPr>
          <p:cNvPr id="33" name="TextBox 32">
            <a:extLst>
              <a:ext uri="{FF2B5EF4-FFF2-40B4-BE49-F238E27FC236}">
                <a16:creationId xmlns:a16="http://schemas.microsoft.com/office/drawing/2014/main" id="{94224E84-7978-F58C-A9BA-D9C6D729B299}"/>
              </a:ext>
            </a:extLst>
          </p:cNvPr>
          <p:cNvSpPr txBox="1"/>
          <p:nvPr/>
        </p:nvSpPr>
        <p:spPr>
          <a:xfrm>
            <a:off x="15490603" y="2516898"/>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6</a:t>
            </a:r>
          </a:p>
        </p:txBody>
      </p:sp>
      <p:sp>
        <p:nvSpPr>
          <p:cNvPr id="34" name="TextBox 33">
            <a:extLst>
              <a:ext uri="{FF2B5EF4-FFF2-40B4-BE49-F238E27FC236}">
                <a16:creationId xmlns:a16="http://schemas.microsoft.com/office/drawing/2014/main" id="{1231E87F-0C07-C85C-D322-9BA4ADDC55C4}"/>
              </a:ext>
            </a:extLst>
          </p:cNvPr>
          <p:cNvSpPr txBox="1"/>
          <p:nvPr/>
        </p:nvSpPr>
        <p:spPr>
          <a:xfrm>
            <a:off x="10665822" y="4202541"/>
            <a:ext cx="839583"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131</a:t>
            </a:r>
          </a:p>
        </p:txBody>
      </p:sp>
      <p:sp>
        <p:nvSpPr>
          <p:cNvPr id="35" name="TextBox 34">
            <a:extLst>
              <a:ext uri="{FF2B5EF4-FFF2-40B4-BE49-F238E27FC236}">
                <a16:creationId xmlns:a16="http://schemas.microsoft.com/office/drawing/2014/main" id="{61ADE3FC-5B23-F783-8EE7-B5D475AA246D}"/>
              </a:ext>
            </a:extLst>
          </p:cNvPr>
          <p:cNvSpPr txBox="1"/>
          <p:nvPr/>
        </p:nvSpPr>
        <p:spPr>
          <a:xfrm>
            <a:off x="12086390" y="4185957"/>
            <a:ext cx="796005"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251</a:t>
            </a:r>
          </a:p>
        </p:txBody>
      </p:sp>
      <p:sp>
        <p:nvSpPr>
          <p:cNvPr id="36" name="TextBox 35">
            <a:extLst>
              <a:ext uri="{FF2B5EF4-FFF2-40B4-BE49-F238E27FC236}">
                <a16:creationId xmlns:a16="http://schemas.microsoft.com/office/drawing/2014/main" id="{06F30F4C-219E-A080-E0C1-A084CF17DF2E}"/>
              </a:ext>
            </a:extLst>
          </p:cNvPr>
          <p:cNvSpPr txBox="1"/>
          <p:nvPr/>
        </p:nvSpPr>
        <p:spPr>
          <a:xfrm>
            <a:off x="13623244" y="4185957"/>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73</a:t>
            </a:r>
          </a:p>
        </p:txBody>
      </p:sp>
      <p:sp>
        <p:nvSpPr>
          <p:cNvPr id="37" name="TextBox 36">
            <a:extLst>
              <a:ext uri="{FF2B5EF4-FFF2-40B4-BE49-F238E27FC236}">
                <a16:creationId xmlns:a16="http://schemas.microsoft.com/office/drawing/2014/main" id="{EAC2AC61-0D0C-4688-E529-865AC7BB0FC5}"/>
              </a:ext>
            </a:extLst>
          </p:cNvPr>
          <p:cNvSpPr txBox="1"/>
          <p:nvPr/>
        </p:nvSpPr>
        <p:spPr>
          <a:xfrm>
            <a:off x="15490603" y="4185957"/>
            <a:ext cx="653882" cy="415498"/>
          </a:xfrm>
          <a:prstGeom prst="rect">
            <a:avLst/>
          </a:prstGeom>
          <a:noFill/>
        </p:spPr>
        <p:txBody>
          <a:bodyPr wrap="square" rtlCol="0">
            <a:spAutoFit/>
          </a:bodyPr>
          <a:lstStyle/>
          <a:p>
            <a:r>
              <a:rPr lang="en-US" sz="2100" b="1" dirty="0">
                <a:latin typeface="Gautami" panose="020B0502040204020203" pitchFamily="34" charset="0"/>
                <a:cs typeface="Gautami" panose="020B0502040204020203" pitchFamily="34" charset="0"/>
              </a:rPr>
              <a:t>52</a:t>
            </a:r>
          </a:p>
        </p:txBody>
      </p:sp>
      <p:pic>
        <p:nvPicPr>
          <p:cNvPr id="21" name="Picture 20">
            <a:extLst>
              <a:ext uri="{FF2B5EF4-FFF2-40B4-BE49-F238E27FC236}">
                <a16:creationId xmlns:a16="http://schemas.microsoft.com/office/drawing/2014/main" id="{2D542D3C-E0E7-00C6-0F56-355CF46BFBB6}"/>
              </a:ext>
            </a:extLst>
          </p:cNvPr>
          <p:cNvPicPr>
            <a:picLocks noChangeAspect="1"/>
          </p:cNvPicPr>
          <p:nvPr/>
        </p:nvPicPr>
        <p:blipFill rotWithShape="1">
          <a:blip r:embed="rId2"/>
          <a:srcRect r="1634" b="7650"/>
          <a:stretch/>
        </p:blipFill>
        <p:spPr>
          <a:xfrm>
            <a:off x="717590" y="5275705"/>
            <a:ext cx="9948233" cy="4375073"/>
          </a:xfrm>
          <a:prstGeom prst="rect">
            <a:avLst/>
          </a:prstGeom>
        </p:spPr>
      </p:pic>
      <p:graphicFrame>
        <p:nvGraphicFramePr>
          <p:cNvPr id="25" name="Chart 24">
            <a:extLst>
              <a:ext uri="{FF2B5EF4-FFF2-40B4-BE49-F238E27FC236}">
                <a16:creationId xmlns:a16="http://schemas.microsoft.com/office/drawing/2014/main" id="{EFDA0994-786E-FD9D-8BE3-B411B2C7AF03}"/>
              </a:ext>
            </a:extLst>
          </p:cNvPr>
          <p:cNvGraphicFramePr/>
          <p:nvPr/>
        </p:nvGraphicFramePr>
        <p:xfrm>
          <a:off x="11126855" y="5507059"/>
          <a:ext cx="2629197" cy="316872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0" name="Chart 29">
            <a:extLst>
              <a:ext uri="{FF2B5EF4-FFF2-40B4-BE49-F238E27FC236}">
                <a16:creationId xmlns:a16="http://schemas.microsoft.com/office/drawing/2014/main" id="{E70BCFF7-CA46-0CAC-42E1-48C38C8C78F2}"/>
              </a:ext>
            </a:extLst>
          </p:cNvPr>
          <p:cNvGraphicFramePr/>
          <p:nvPr/>
        </p:nvGraphicFramePr>
        <p:xfrm>
          <a:off x="13756050" y="5374854"/>
          <a:ext cx="2629197" cy="3300927"/>
        </p:xfrm>
        <a:graphic>
          <a:graphicData uri="http://schemas.openxmlformats.org/drawingml/2006/chart">
            <c:chart xmlns:c="http://schemas.openxmlformats.org/drawingml/2006/chart" xmlns:r="http://schemas.openxmlformats.org/officeDocument/2006/relationships" r:id="rId11"/>
          </a:graphicData>
        </a:graphic>
      </p:graphicFrame>
      <p:sp>
        <p:nvSpPr>
          <p:cNvPr id="39" name="TextBox 38">
            <a:extLst>
              <a:ext uri="{FF2B5EF4-FFF2-40B4-BE49-F238E27FC236}">
                <a16:creationId xmlns:a16="http://schemas.microsoft.com/office/drawing/2014/main" id="{C64D1998-C16B-8F96-6AF5-27638FC5C55A}"/>
              </a:ext>
            </a:extLst>
          </p:cNvPr>
          <p:cNvSpPr txBox="1"/>
          <p:nvPr/>
        </p:nvSpPr>
        <p:spPr>
          <a:xfrm>
            <a:off x="11103741" y="8738135"/>
            <a:ext cx="6777048" cy="738664"/>
          </a:xfrm>
          <a:prstGeom prst="rect">
            <a:avLst/>
          </a:prstGeom>
          <a:solidFill>
            <a:schemeClr val="accent4">
              <a:lumMod val="40000"/>
              <a:lumOff val="60000"/>
            </a:schemeClr>
          </a:solidFill>
        </p:spPr>
        <p:txBody>
          <a:bodyPr wrap="square" rtlCol="0">
            <a:spAutoFit/>
          </a:bodyPr>
          <a:lstStyle/>
          <a:p>
            <a:r>
              <a:rPr lang="en-US" sz="2100" dirty="0" err="1">
                <a:latin typeface="Gautami" panose="020B0502040204020203" pitchFamily="34" charset="0"/>
                <a:cs typeface="Gautami" panose="020B0502040204020203" pitchFamily="34" charset="0"/>
              </a:rPr>
              <a:t>Saat</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ini</a:t>
            </a:r>
            <a:r>
              <a:rPr lang="en-US" sz="2100" dirty="0">
                <a:latin typeface="Gautami" panose="020B0502040204020203" pitchFamily="34" charset="0"/>
                <a:cs typeface="Gautami" panose="020B0502040204020203" pitchFamily="34" charset="0"/>
              </a:rPr>
              <a:t>, di Indonesia </a:t>
            </a:r>
            <a:r>
              <a:rPr lang="en-US" sz="2100" dirty="0" err="1">
                <a:latin typeface="Gautami" panose="020B0502040204020203" pitchFamily="34" charset="0"/>
                <a:cs typeface="Gautami" panose="020B0502040204020203" pitchFamily="34" charset="0"/>
              </a:rPr>
              <a:t>baru</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memiliki</a:t>
            </a:r>
            <a:r>
              <a:rPr lang="en-US" sz="2100" dirty="0">
                <a:latin typeface="Gautami" panose="020B0502040204020203" pitchFamily="34" charset="0"/>
                <a:cs typeface="Gautami" panose="020B0502040204020203" pitchFamily="34" charset="0"/>
              </a:rPr>
              <a:t> </a:t>
            </a:r>
            <a:r>
              <a:rPr lang="en-US" sz="2100" b="1" dirty="0">
                <a:solidFill>
                  <a:srgbClr val="C00000"/>
                </a:solidFill>
                <a:latin typeface="Gautami" panose="020B0502040204020203" pitchFamily="34" charset="0"/>
                <a:cs typeface="Gautami" panose="020B0502040204020203" pitchFamily="34" charset="0"/>
              </a:rPr>
              <a:t>1.009 pos </a:t>
            </a:r>
            <a:r>
              <a:rPr lang="en-US" sz="2100" dirty="0" err="1">
                <a:latin typeface="Gautami" panose="020B0502040204020203" pitchFamily="34" charset="0"/>
                <a:cs typeface="Gautami" panose="020B0502040204020203" pitchFamily="34" charset="0"/>
              </a:rPr>
              <a:t>sektor</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kebakaran</a:t>
            </a:r>
            <a:r>
              <a:rPr lang="en-US" sz="2100" dirty="0">
                <a:latin typeface="Gautami" panose="020B0502040204020203" pitchFamily="34" charset="0"/>
                <a:cs typeface="Gautami" panose="020B0502040204020203" pitchFamily="34" charset="0"/>
              </a:rPr>
              <a:t> dan </a:t>
            </a:r>
            <a:r>
              <a:rPr lang="en-US" sz="2100" b="1" dirty="0">
                <a:solidFill>
                  <a:srgbClr val="C00000"/>
                </a:solidFill>
                <a:latin typeface="Gautami" panose="020B0502040204020203" pitchFamily="34" charset="0"/>
                <a:cs typeface="Gautami" panose="020B0502040204020203" pitchFamily="34" charset="0"/>
              </a:rPr>
              <a:t>4.067 </a:t>
            </a:r>
            <a:r>
              <a:rPr lang="en-US" sz="2100" b="1" dirty="0" err="1">
                <a:solidFill>
                  <a:srgbClr val="C00000"/>
                </a:solidFill>
                <a:latin typeface="Gautami" panose="020B0502040204020203" pitchFamily="34" charset="0"/>
                <a:cs typeface="Gautami" panose="020B0502040204020203" pitchFamily="34" charset="0"/>
              </a:rPr>
              <a:t>mobil</a:t>
            </a:r>
            <a:r>
              <a:rPr lang="en-US" sz="2100" b="1" dirty="0">
                <a:solidFill>
                  <a:srgbClr val="C00000"/>
                </a:solidFill>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pemadam</a:t>
            </a:r>
            <a:r>
              <a:rPr lang="en-US" sz="2100" dirty="0">
                <a:latin typeface="Gautami" panose="020B0502040204020203" pitchFamily="34" charset="0"/>
                <a:cs typeface="Gautami" panose="020B0502040204020203" pitchFamily="34" charset="0"/>
              </a:rPr>
              <a:t> </a:t>
            </a:r>
            <a:r>
              <a:rPr lang="en-US" sz="2100" dirty="0" err="1">
                <a:latin typeface="Gautami" panose="020B0502040204020203" pitchFamily="34" charset="0"/>
                <a:cs typeface="Gautami" panose="020B0502040204020203" pitchFamily="34" charset="0"/>
              </a:rPr>
              <a:t>kebaran</a:t>
            </a:r>
            <a:endParaRPr lang="en-US" sz="2100" dirty="0">
              <a:latin typeface="Gautami" panose="020B0502040204020203" pitchFamily="34" charset="0"/>
              <a:cs typeface="Gautami" panose="020B0502040204020203" pitchFamily="34" charset="0"/>
            </a:endParaRPr>
          </a:p>
        </p:txBody>
      </p:sp>
      <p:sp>
        <p:nvSpPr>
          <p:cNvPr id="2" name="Freeform 2">
            <a:extLst>
              <a:ext uri="{FF2B5EF4-FFF2-40B4-BE49-F238E27FC236}">
                <a16:creationId xmlns:a16="http://schemas.microsoft.com/office/drawing/2014/main" id="{EC7D7440-60D4-5C9E-399A-010F617D5838}"/>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dirty="0"/>
          </a:p>
        </p:txBody>
      </p:sp>
      <p:grpSp>
        <p:nvGrpSpPr>
          <p:cNvPr id="3" name="Group 3">
            <a:extLst>
              <a:ext uri="{FF2B5EF4-FFF2-40B4-BE49-F238E27FC236}">
                <a16:creationId xmlns:a16="http://schemas.microsoft.com/office/drawing/2014/main" id="{8394209F-9994-2F7E-3748-2D963BB22EF6}"/>
              </a:ext>
            </a:extLst>
          </p:cNvPr>
          <p:cNvGrpSpPr/>
          <p:nvPr/>
        </p:nvGrpSpPr>
        <p:grpSpPr>
          <a:xfrm>
            <a:off x="82774" y="172262"/>
            <a:ext cx="7578569" cy="1448734"/>
            <a:chOff x="0" y="0"/>
            <a:chExt cx="10104758" cy="1931646"/>
          </a:xfrm>
        </p:grpSpPr>
        <p:sp>
          <p:nvSpPr>
            <p:cNvPr id="5" name="AutoShape 4">
              <a:extLst>
                <a:ext uri="{FF2B5EF4-FFF2-40B4-BE49-F238E27FC236}">
                  <a16:creationId xmlns:a16="http://schemas.microsoft.com/office/drawing/2014/main" id="{08411701-EE3B-F938-F098-7AD927862957}"/>
                </a:ext>
              </a:extLst>
            </p:cNvPr>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7" name="TextBox 5">
              <a:extLst>
                <a:ext uri="{FF2B5EF4-FFF2-40B4-BE49-F238E27FC236}">
                  <a16:creationId xmlns:a16="http://schemas.microsoft.com/office/drawing/2014/main" id="{34E45B89-A46D-AC18-AE25-D4344BC88412}"/>
                </a:ext>
              </a:extLst>
            </p:cNvPr>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10" name="Freeform 6">
              <a:extLst>
                <a:ext uri="{FF2B5EF4-FFF2-40B4-BE49-F238E27FC236}">
                  <a16:creationId xmlns:a16="http://schemas.microsoft.com/office/drawing/2014/main" id="{E55D2A72-F8E1-D7B7-CA60-E2676B8363D7}"/>
                </a:ext>
              </a:extLst>
            </p:cNvPr>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14"/>
              <a:stretch>
                <a:fillRect l="-115516" r="-132844" b="-2650"/>
              </a:stretch>
            </a:blipFill>
          </p:spPr>
          <p:txBody>
            <a:bodyPr/>
            <a:lstStyle/>
            <a:p>
              <a:endParaRPr lang="en-ID"/>
            </a:p>
          </p:txBody>
        </p:sp>
        <p:sp>
          <p:nvSpPr>
            <p:cNvPr id="40" name="TextBox 7">
              <a:extLst>
                <a:ext uri="{FF2B5EF4-FFF2-40B4-BE49-F238E27FC236}">
                  <a16:creationId xmlns:a16="http://schemas.microsoft.com/office/drawing/2014/main" id="{230AB380-D516-2673-2908-B8C88EA5388A}"/>
                </a:ext>
              </a:extLst>
            </p:cNvPr>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41" name="Freeform 8">
            <a:extLst>
              <a:ext uri="{FF2B5EF4-FFF2-40B4-BE49-F238E27FC236}">
                <a16:creationId xmlns:a16="http://schemas.microsoft.com/office/drawing/2014/main" id="{D69558F9-37EE-1BAD-A569-23EA32EF7A00}"/>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Tree>
    <p:extLst>
      <p:ext uri="{BB962C8B-B14F-4D97-AF65-F5344CB8AC3E}">
        <p14:creationId xmlns:p14="http://schemas.microsoft.com/office/powerpoint/2010/main" val="30497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556A12-9245-467E-932D-A73BA447B30F}"/>
              </a:ext>
            </a:extLst>
          </p:cNvPr>
          <p:cNvSpPr txBox="1"/>
          <p:nvPr/>
        </p:nvSpPr>
        <p:spPr>
          <a:xfrm>
            <a:off x="607163" y="286755"/>
            <a:ext cx="12895079" cy="830997"/>
          </a:xfrm>
          <a:prstGeom prst="rect">
            <a:avLst/>
          </a:prstGeom>
          <a:noFill/>
        </p:spPr>
        <p:txBody>
          <a:bodyPr wrap="square" rtlCol="0">
            <a:spAutoFit/>
          </a:bodyPr>
          <a:lstStyle/>
          <a:p>
            <a:r>
              <a:rPr lang="en-US" sz="4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PENINGKATAN KAPASITAS SDM</a:t>
            </a:r>
            <a:endParaRPr 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3DF53700-8057-4751-79A7-A37814051311}"/>
              </a:ext>
            </a:extLst>
          </p:cNvPr>
          <p:cNvSpPr txBox="1"/>
          <p:nvPr/>
        </p:nvSpPr>
        <p:spPr>
          <a:xfrm>
            <a:off x="685802" y="1751261"/>
            <a:ext cx="9715500" cy="5001306"/>
          </a:xfrm>
          <a:prstGeom prst="rect">
            <a:avLst/>
          </a:prstGeom>
          <a:solidFill>
            <a:schemeClr val="accent1">
              <a:lumMod val="20000"/>
              <a:lumOff val="80000"/>
            </a:schemeClr>
          </a:solidFill>
          <a:ln>
            <a:solidFill>
              <a:schemeClr val="tx1"/>
            </a:solidFill>
            <a:prstDash val="lgDashDotDot"/>
          </a:ln>
        </p:spPr>
        <p:txBody>
          <a:bodyPr wrap="square">
            <a:spAutoFit/>
          </a:bodyPr>
          <a:lstStyle/>
          <a:p>
            <a:pPr marL="514350" indent="-514350" algn="just">
              <a:lnSpc>
                <a:spcPct val="150000"/>
              </a:lnSpc>
              <a:buFont typeface="Wingdings" panose="05000000000000000000" pitchFamily="2" charset="2"/>
              <a:buChar char="Ø"/>
              <a:defRPr/>
            </a:pPr>
            <a:r>
              <a:rPr lang="en-ID" sz="2700" b="1" dirty="0" err="1">
                <a:solidFill>
                  <a:srgbClr val="202124"/>
                </a:solidFill>
                <a:latin typeface="arial" panose="020B0604020202020204" pitchFamily="34" charset="0"/>
              </a:rPr>
              <a:t>PermenpanRB</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Nomor</a:t>
            </a:r>
            <a:r>
              <a:rPr lang="en-ID" sz="2700" b="1" dirty="0">
                <a:solidFill>
                  <a:srgbClr val="202124"/>
                </a:solidFill>
                <a:latin typeface="arial" panose="020B0604020202020204" pitchFamily="34" charset="0"/>
              </a:rPr>
              <a:t> 16 </a:t>
            </a:r>
            <a:r>
              <a:rPr lang="en-ID" sz="2700" b="1" dirty="0" err="1">
                <a:solidFill>
                  <a:srgbClr val="202124"/>
                </a:solidFill>
                <a:latin typeface="arial" panose="020B0604020202020204" pitchFamily="34" charset="0"/>
              </a:rPr>
              <a:t>Tahun</a:t>
            </a:r>
            <a:r>
              <a:rPr lang="en-ID" sz="2700" b="1" dirty="0">
                <a:solidFill>
                  <a:srgbClr val="202124"/>
                </a:solidFill>
                <a:latin typeface="arial" panose="020B0604020202020204" pitchFamily="34" charset="0"/>
              </a:rPr>
              <a:t> 2019 </a:t>
            </a:r>
            <a:r>
              <a:rPr lang="en-ID" sz="2700" b="1" dirty="0" err="1">
                <a:solidFill>
                  <a:srgbClr val="202124"/>
                </a:solidFill>
                <a:latin typeface="arial" panose="020B0604020202020204" pitchFamily="34" charset="0"/>
              </a:rPr>
              <a:t>tentang</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Jabatan</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Fungsional</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Pemadam</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Kebakaran</a:t>
            </a:r>
            <a:endParaRPr lang="en-ID" sz="2700" b="1" dirty="0">
              <a:solidFill>
                <a:srgbClr val="202124"/>
              </a:solidFill>
              <a:latin typeface="arial" panose="020B0604020202020204" pitchFamily="34" charset="0"/>
            </a:endParaRPr>
          </a:p>
          <a:p>
            <a:pPr marL="514350" indent="-514350" algn="just">
              <a:lnSpc>
                <a:spcPct val="150000"/>
              </a:lnSpc>
              <a:buFont typeface="Wingdings" panose="05000000000000000000" pitchFamily="2" charset="2"/>
              <a:buChar char="Ø"/>
              <a:defRPr/>
            </a:pPr>
            <a:r>
              <a:rPr lang="en-ID" sz="2700" b="1" dirty="0" err="1">
                <a:solidFill>
                  <a:srgbClr val="202124"/>
                </a:solidFill>
                <a:latin typeface="arial" panose="020B0604020202020204" pitchFamily="34" charset="0"/>
              </a:rPr>
              <a:t>PermenpanRB</a:t>
            </a:r>
            <a:r>
              <a:rPr lang="en-ID" sz="2700" b="1" dirty="0">
                <a:solidFill>
                  <a:srgbClr val="202124"/>
                </a:solidFill>
                <a:latin typeface="arial" panose="020B0604020202020204" pitchFamily="34" charset="0"/>
              </a:rPr>
              <a:t> </a:t>
            </a:r>
            <a:r>
              <a:rPr lang="en-ID" sz="2700" b="1" dirty="0" err="1">
                <a:solidFill>
                  <a:srgbClr val="202124"/>
                </a:solidFill>
                <a:latin typeface="arial" panose="020B0604020202020204" pitchFamily="34" charset="0"/>
              </a:rPr>
              <a:t>Nomor</a:t>
            </a:r>
            <a:r>
              <a:rPr lang="en-ID" sz="2700" b="1" dirty="0">
                <a:solidFill>
                  <a:srgbClr val="202124"/>
                </a:solidFill>
                <a:latin typeface="arial" panose="020B0604020202020204" pitchFamily="34" charset="0"/>
              </a:rPr>
              <a:t> 17 </a:t>
            </a:r>
            <a:r>
              <a:rPr lang="en-ID" sz="2700" b="1" dirty="0" err="1">
                <a:solidFill>
                  <a:srgbClr val="202124"/>
                </a:solidFill>
                <a:latin typeface="arial" panose="020B0604020202020204" pitchFamily="34" charset="0"/>
              </a:rPr>
              <a:t>Tahun</a:t>
            </a:r>
            <a:r>
              <a:rPr lang="en-ID" sz="2700" b="1" dirty="0">
                <a:solidFill>
                  <a:srgbClr val="202124"/>
                </a:solidFill>
                <a:latin typeface="arial" panose="020B0604020202020204" pitchFamily="34" charset="0"/>
              </a:rPr>
              <a:t> 2019 </a:t>
            </a:r>
            <a:r>
              <a:rPr lang="sv-SE" sz="2700" b="1" dirty="0">
                <a:solidFill>
                  <a:srgbClr val="202124"/>
                </a:solidFill>
                <a:latin typeface="arial" panose="020B0604020202020204" pitchFamily="34" charset="0"/>
              </a:rPr>
              <a:t>tentang Jabatan Fungsional Analis Kebakaran</a:t>
            </a:r>
          </a:p>
          <a:p>
            <a:pPr marL="514350" indent="-514350" algn="just">
              <a:lnSpc>
                <a:spcPct val="150000"/>
              </a:lnSpc>
              <a:buFont typeface="Wingdings" panose="05000000000000000000" pitchFamily="2" charset="2"/>
              <a:buChar char="Ø"/>
              <a:defRPr/>
            </a:pPr>
            <a:r>
              <a:rPr lang="en-US" sz="2700" b="1" dirty="0">
                <a:latin typeface="Arial" panose="020B0604020202020204" pitchFamily="34" charset="0"/>
                <a:cs typeface="Arial" panose="020B0604020202020204" pitchFamily="34" charset="0"/>
              </a:rPr>
              <a:t>Keputusan Menteri </a:t>
            </a:r>
            <a:r>
              <a:rPr lang="en-US" sz="2700" b="1" dirty="0" err="1">
                <a:latin typeface="Arial" panose="020B0604020202020204" pitchFamily="34" charset="0"/>
                <a:cs typeface="Arial" panose="020B0604020202020204" pitchFamily="34" charset="0"/>
              </a:rPr>
              <a:t>KepmenPANRB</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Nomor</a:t>
            </a:r>
            <a:r>
              <a:rPr lang="en-US" sz="2700" b="1" dirty="0">
                <a:latin typeface="Arial" panose="020B0604020202020204" pitchFamily="34" charset="0"/>
                <a:cs typeface="Arial" panose="020B0604020202020204" pitchFamily="34" charset="0"/>
              </a:rPr>
              <a:t> 1197 </a:t>
            </a:r>
            <a:r>
              <a:rPr lang="en-US" sz="2700" b="1" dirty="0" err="1">
                <a:latin typeface="Arial" panose="020B0604020202020204" pitchFamily="34" charset="0"/>
                <a:cs typeface="Arial" panose="020B0604020202020204" pitchFamily="34" charset="0"/>
              </a:rPr>
              <a:t>Tahun</a:t>
            </a:r>
            <a:r>
              <a:rPr lang="en-US" sz="2700" b="1" dirty="0">
                <a:latin typeface="Arial" panose="020B0604020202020204" pitchFamily="34" charset="0"/>
                <a:cs typeface="Arial" panose="020B0604020202020204" pitchFamily="34" charset="0"/>
              </a:rPr>
              <a:t> 2021 </a:t>
            </a:r>
            <a:r>
              <a:rPr lang="en-US" sz="2700" b="1" dirty="0" err="1">
                <a:latin typeface="Arial" panose="020B0604020202020204" pitchFamily="34" charset="0"/>
                <a:cs typeface="Arial" panose="020B0604020202020204" pitchFamily="34" charset="0"/>
              </a:rPr>
              <a:t>tentang</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Jabatan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Fungsional</a:t>
            </a:r>
            <a:r>
              <a:rPr lang="en-US" sz="2700" b="1" dirty="0">
                <a:latin typeface="Arial" panose="020B0604020202020204" pitchFamily="34" charset="0"/>
                <a:cs typeface="Arial" panose="020B0604020202020204" pitchFamily="34" charset="0"/>
              </a:rPr>
              <a:t> yang </a:t>
            </a:r>
            <a:r>
              <a:rPr lang="en-US" sz="2700" b="1" dirty="0" err="1">
                <a:latin typeface="Arial" panose="020B0604020202020204" pitchFamily="34" charset="0"/>
                <a:cs typeface="Arial" panose="020B0604020202020204" pitchFamily="34" charset="0"/>
              </a:rPr>
              <a:t>dapat</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Diisi</a:t>
            </a:r>
            <a:r>
              <a:rPr lang="en-US" sz="2700" b="1" dirty="0">
                <a:latin typeface="Arial" panose="020B0604020202020204" pitchFamily="34" charset="0"/>
                <a:cs typeface="Arial" panose="020B0604020202020204" pitchFamily="34" charset="0"/>
              </a:rPr>
              <a:t> Oleh </a:t>
            </a:r>
            <a:r>
              <a:rPr lang="en-US" sz="2700" b="1" dirty="0" err="1">
                <a:latin typeface="Arial" panose="020B0604020202020204" pitchFamily="34" charset="0"/>
                <a:cs typeface="Arial" panose="020B0604020202020204" pitchFamily="34" charset="0"/>
              </a:rPr>
              <a:t>Pegawai</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Pemerintah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Dengan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Perjanjian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Kerja</a:t>
            </a:r>
            <a:endParaRPr lang="en-US" sz="2700" b="1" dirty="0">
              <a:latin typeface="Arial" panose="020B0604020202020204" pitchFamily="34" charset="0"/>
              <a:cs typeface="Arial" panose="020B0604020202020204" pitchFamily="34" charset="0"/>
            </a:endParaRPr>
          </a:p>
          <a:p>
            <a:pPr marL="514350" indent="-514350" algn="just">
              <a:lnSpc>
                <a:spcPct val="150000"/>
              </a:lnSpc>
              <a:buFont typeface="Wingdings" panose="05000000000000000000" pitchFamily="2" charset="2"/>
              <a:buChar char="Ø"/>
              <a:defRPr/>
            </a:pPr>
            <a:endParaRPr lang="sv-SE" sz="2700" b="1" dirty="0">
              <a:solidFill>
                <a:srgbClr val="202124"/>
              </a:solidFill>
              <a:latin typeface="arial" panose="020B0604020202020204" pitchFamily="34" charset="0"/>
            </a:endParaRPr>
          </a:p>
        </p:txBody>
      </p:sp>
      <p:sp>
        <p:nvSpPr>
          <p:cNvPr id="6" name="TextBox 5">
            <a:extLst>
              <a:ext uri="{FF2B5EF4-FFF2-40B4-BE49-F238E27FC236}">
                <a16:creationId xmlns:a16="http://schemas.microsoft.com/office/drawing/2014/main" id="{3B1BF68F-D25A-87AA-97A4-AA0CE1D70339}"/>
              </a:ext>
            </a:extLst>
          </p:cNvPr>
          <p:cNvSpPr txBox="1"/>
          <p:nvPr/>
        </p:nvSpPr>
        <p:spPr>
          <a:xfrm>
            <a:off x="10861423" y="1817584"/>
            <a:ext cx="6700853" cy="2308324"/>
          </a:xfrm>
          <a:prstGeom prst="rect">
            <a:avLst/>
          </a:prstGeom>
          <a:solidFill>
            <a:schemeClr val="accent1">
              <a:lumMod val="20000"/>
              <a:lumOff val="80000"/>
            </a:schemeClr>
          </a:solidFill>
          <a:ln>
            <a:solidFill>
              <a:schemeClr val="tx1"/>
            </a:solidFill>
            <a:prstDash val="lgDashDotDot"/>
          </a:ln>
        </p:spPr>
        <p:txBody>
          <a:bodyPr wrap="square">
            <a:spAutoFit/>
          </a:bodyPr>
          <a:lstStyle/>
          <a:p>
            <a:pPr algn="just">
              <a:defRPr/>
            </a:pPr>
            <a:r>
              <a:rPr lang="en-US" sz="3000" b="1" dirty="0" err="1">
                <a:solidFill>
                  <a:srgbClr val="202124"/>
                </a:solidFill>
                <a:latin typeface="arial" panose="020B0604020202020204" pitchFamily="34" charset="0"/>
              </a:rPr>
              <a:t>Jumlah</a:t>
            </a:r>
            <a:r>
              <a:rPr lang="en-US" sz="3000" b="1" dirty="0">
                <a:solidFill>
                  <a:srgbClr val="202124"/>
                </a:solidFill>
                <a:latin typeface="arial" panose="020B0604020202020204" pitchFamily="34" charset="0"/>
              </a:rPr>
              <a:t> </a:t>
            </a:r>
            <a:r>
              <a:rPr lang="en-US" sz="3000" b="1" dirty="0" err="1">
                <a:solidFill>
                  <a:srgbClr val="202124"/>
                </a:solidFill>
                <a:latin typeface="arial" panose="020B0604020202020204" pitchFamily="34" charset="0"/>
              </a:rPr>
              <a:t>Jabatan</a:t>
            </a:r>
            <a:r>
              <a:rPr lang="en-US" sz="3000" b="1" dirty="0">
                <a:solidFill>
                  <a:srgbClr val="202124"/>
                </a:solidFill>
                <a:latin typeface="arial" panose="020B0604020202020204" pitchFamily="34" charset="0"/>
              </a:rPr>
              <a:t> </a:t>
            </a:r>
            <a:r>
              <a:rPr lang="en-US" sz="3000" b="1" dirty="0" err="1">
                <a:solidFill>
                  <a:srgbClr val="202124"/>
                </a:solidFill>
                <a:latin typeface="arial" panose="020B0604020202020204" pitchFamily="34" charset="0"/>
              </a:rPr>
              <a:t>Fungsional</a:t>
            </a:r>
            <a:r>
              <a:rPr lang="en-US" sz="3000" b="1" dirty="0">
                <a:solidFill>
                  <a:srgbClr val="202124"/>
                </a:solidFill>
                <a:latin typeface="arial" panose="020B0604020202020204" pitchFamily="34" charset="0"/>
              </a:rPr>
              <a:t> </a:t>
            </a:r>
          </a:p>
          <a:p>
            <a:pPr algn="just">
              <a:defRPr/>
            </a:pPr>
            <a:r>
              <a:rPr lang="en-US" sz="3000" b="1" dirty="0">
                <a:solidFill>
                  <a:srgbClr val="202124"/>
                </a:solidFill>
                <a:latin typeface="arial" panose="020B0604020202020204" pitchFamily="34" charset="0"/>
              </a:rPr>
              <a:t>(PNS &amp; PPPK) </a:t>
            </a:r>
            <a:r>
              <a:rPr lang="en-US" sz="3000" b="1" dirty="0" err="1">
                <a:solidFill>
                  <a:srgbClr val="202124"/>
                </a:solidFill>
                <a:latin typeface="arial" panose="020B0604020202020204" pitchFamily="34" charset="0"/>
              </a:rPr>
              <a:t>sejumlah</a:t>
            </a:r>
            <a:r>
              <a:rPr lang="en-US" sz="3000" b="1" dirty="0">
                <a:solidFill>
                  <a:srgbClr val="202124"/>
                </a:solidFill>
                <a:latin typeface="arial" panose="020B0604020202020204" pitchFamily="34" charset="0"/>
              </a:rPr>
              <a:t>:</a:t>
            </a:r>
          </a:p>
          <a:p>
            <a:pPr algn="just">
              <a:defRPr/>
            </a:pPr>
            <a:endParaRPr lang="en-US" sz="3000" b="1" dirty="0">
              <a:solidFill>
                <a:srgbClr val="202124"/>
              </a:solidFill>
              <a:latin typeface="arial" panose="020B0604020202020204" pitchFamily="34" charset="0"/>
            </a:endParaRPr>
          </a:p>
          <a:p>
            <a:pPr algn="just">
              <a:defRPr/>
            </a:pPr>
            <a:r>
              <a:rPr lang="en-US" sz="2700" b="1" dirty="0">
                <a:solidFill>
                  <a:srgbClr val="202124"/>
                </a:solidFill>
                <a:latin typeface="arial" panose="020B0604020202020204" pitchFamily="34" charset="0"/>
                <a:cs typeface="Arial" panose="020B0604020202020204" pitchFamily="34" charset="0"/>
              </a:rPr>
              <a:t>JF </a:t>
            </a:r>
            <a:r>
              <a:rPr lang="en-US" sz="2700" b="1" dirty="0" err="1">
                <a:solidFill>
                  <a:srgbClr val="202124"/>
                </a:solidFill>
                <a:latin typeface="arial" panose="020B0604020202020204" pitchFamily="34" charset="0"/>
                <a:cs typeface="Arial" panose="020B0604020202020204" pitchFamily="34" charset="0"/>
              </a:rPr>
              <a:t>Pemadam</a:t>
            </a:r>
            <a:r>
              <a:rPr lang="en-US" sz="2700" b="1" dirty="0">
                <a:solidFill>
                  <a:srgbClr val="202124"/>
                </a:solidFill>
                <a:latin typeface="arial" panose="020B0604020202020204" pitchFamily="34" charset="0"/>
                <a:cs typeface="Arial" panose="020B0604020202020204" pitchFamily="34" charset="0"/>
              </a:rPr>
              <a:t> </a:t>
            </a:r>
            <a:r>
              <a:rPr lang="en-US" sz="2700" b="1" dirty="0" err="1">
                <a:solidFill>
                  <a:srgbClr val="202124"/>
                </a:solidFill>
                <a:latin typeface="arial" panose="020B0604020202020204" pitchFamily="34" charset="0"/>
                <a:cs typeface="Arial" panose="020B0604020202020204" pitchFamily="34" charset="0"/>
              </a:rPr>
              <a:t>Kebakaran</a:t>
            </a:r>
            <a:r>
              <a:rPr lang="en-US" sz="2700" b="1" dirty="0">
                <a:solidFill>
                  <a:srgbClr val="202124"/>
                </a:solidFill>
                <a:latin typeface="arial" panose="020B0604020202020204" pitchFamily="34" charset="0"/>
                <a:cs typeface="Arial" panose="020B0604020202020204" pitchFamily="34" charset="0"/>
              </a:rPr>
              <a:t>: 5.002 Orang</a:t>
            </a:r>
          </a:p>
          <a:p>
            <a:pPr algn="just">
              <a:defRPr/>
            </a:pPr>
            <a:r>
              <a:rPr lang="id-ID" sz="2700" b="1" dirty="0">
                <a:latin typeface="Arial" panose="020B0604020202020204" pitchFamily="34" charset="0"/>
                <a:ea typeface="Times New Roman" panose="02020603050405020304" pitchFamily="18" charset="0"/>
              </a:rPr>
              <a:t>J</a:t>
            </a:r>
            <a:r>
              <a:rPr lang="en-US" sz="2700" b="1" dirty="0">
                <a:latin typeface="Arial" panose="020B0604020202020204" pitchFamily="34" charset="0"/>
                <a:ea typeface="Times New Roman" panose="02020603050405020304" pitchFamily="18" charset="0"/>
              </a:rPr>
              <a:t>F</a:t>
            </a:r>
            <a:r>
              <a:rPr lang="id-ID" sz="2700" b="1" dirty="0">
                <a:latin typeface="Arial" panose="020B0604020202020204" pitchFamily="34" charset="0"/>
                <a:ea typeface="Times New Roman" panose="02020603050405020304" pitchFamily="18" charset="0"/>
              </a:rPr>
              <a:t> Analis Kebakaran</a:t>
            </a:r>
            <a:r>
              <a:rPr lang="en-US" sz="2700" b="1" dirty="0">
                <a:latin typeface="Arial" panose="020B0604020202020204" pitchFamily="34" charset="0"/>
                <a:ea typeface="Times New Roman" panose="02020603050405020304" pitchFamily="18" charset="0"/>
              </a:rPr>
              <a:t>: 1.853 orang</a:t>
            </a:r>
            <a:r>
              <a:rPr lang="id-ID" sz="2700" b="1" dirty="0">
                <a:latin typeface="Arial" panose="020B0604020202020204" pitchFamily="34" charset="0"/>
                <a:ea typeface="Times New Roman" panose="02020603050405020304" pitchFamily="18" charset="0"/>
              </a:rPr>
              <a:t> </a:t>
            </a:r>
            <a:endParaRPr lang="en-US" sz="33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059FD5-FEEF-ECEC-304E-FF86BCFE759C}"/>
              </a:ext>
            </a:extLst>
          </p:cNvPr>
          <p:cNvSpPr txBox="1"/>
          <p:nvPr/>
        </p:nvSpPr>
        <p:spPr>
          <a:xfrm>
            <a:off x="10861423" y="4683235"/>
            <a:ext cx="6700853" cy="1892826"/>
          </a:xfrm>
          <a:prstGeom prst="rect">
            <a:avLst/>
          </a:prstGeom>
          <a:solidFill>
            <a:schemeClr val="accent2">
              <a:lumMod val="20000"/>
              <a:lumOff val="80000"/>
            </a:schemeClr>
          </a:solidFill>
          <a:ln>
            <a:solidFill>
              <a:schemeClr val="tx1"/>
            </a:solidFill>
            <a:prstDash val="lgDashDotDot"/>
          </a:ln>
        </p:spPr>
        <p:txBody>
          <a:bodyPr wrap="square">
            <a:spAutoFit/>
          </a:bodyPr>
          <a:lstStyle/>
          <a:p>
            <a:pPr>
              <a:defRPr/>
            </a:pPr>
            <a:r>
              <a:rPr lang="en-US" sz="2700" b="1" dirty="0" err="1">
                <a:latin typeface="Arial" panose="020B0604020202020204" pitchFamily="34" charset="0"/>
                <a:cs typeface="Arial" panose="020B0604020202020204" pitchFamily="34" charset="0"/>
              </a:rPr>
              <a:t>Jumlah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Aparatur</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Tersertifikasi</a:t>
            </a:r>
            <a:r>
              <a:rPr lang="en-US" sz="2700" b="1" dirty="0">
                <a:latin typeface="Arial" panose="020B0604020202020204" pitchFamily="34" charset="0"/>
                <a:cs typeface="Arial" panose="020B0604020202020204" pitchFamily="34" charset="0"/>
              </a:rPr>
              <a:t> : </a:t>
            </a:r>
          </a:p>
          <a:p>
            <a:pPr>
              <a:defRPr/>
            </a:pPr>
            <a:r>
              <a:rPr lang="en-US" sz="4500" b="1" dirty="0">
                <a:latin typeface="Arial" panose="020B0604020202020204" pitchFamily="34" charset="0"/>
                <a:cs typeface="Arial" panose="020B0604020202020204" pitchFamily="34" charset="0"/>
              </a:rPr>
              <a:t>8.032 </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Diklat</a:t>
            </a:r>
            <a:r>
              <a:rPr lang="en-US" sz="3300" b="1" dirty="0">
                <a:latin typeface="Arial" panose="020B0604020202020204" pitchFamily="34" charset="0"/>
                <a:cs typeface="Arial" panose="020B0604020202020204" pitchFamily="34" charset="0"/>
              </a:rPr>
              <a:t> </a:t>
            </a:r>
            <a:r>
              <a:rPr lang="en-US" sz="3300" b="1" dirty="0" err="1">
                <a:latin typeface="Arial" panose="020B0604020202020204" pitchFamily="34" charset="0"/>
                <a:cs typeface="Arial" panose="020B0604020202020204" pitchFamily="34" charset="0"/>
              </a:rPr>
              <a:t>Kemendagri</a:t>
            </a:r>
            <a:endParaRPr lang="en-US" sz="3300" b="1" dirty="0">
              <a:latin typeface="Arial" panose="020B0604020202020204" pitchFamily="34" charset="0"/>
              <a:cs typeface="Arial" panose="020B0604020202020204" pitchFamily="34" charset="0"/>
            </a:endParaRPr>
          </a:p>
          <a:p>
            <a:pPr>
              <a:defRPr/>
            </a:pPr>
            <a:r>
              <a:rPr lang="en-US" sz="4500" b="1">
                <a:latin typeface="Arial" panose="020B0604020202020204" pitchFamily="34" charset="0"/>
                <a:cs typeface="Arial" panose="020B0604020202020204" pitchFamily="34" charset="0"/>
              </a:rPr>
              <a:t>4.846 </a:t>
            </a:r>
            <a:r>
              <a:rPr lang="en-US" sz="3300" b="1" dirty="0" err="1">
                <a:latin typeface="Arial" panose="020B0604020202020204" pitchFamily="34" charset="0"/>
                <a:cs typeface="Arial" panose="020B0604020202020204" pitchFamily="34" charset="0"/>
              </a:rPr>
              <a:t>Diklat</a:t>
            </a:r>
            <a:r>
              <a:rPr lang="en-US" sz="3300" b="1" dirty="0">
                <a:latin typeface="Arial" panose="020B0604020202020204" pitchFamily="34" charset="0"/>
                <a:cs typeface="Arial" panose="020B0604020202020204" pitchFamily="34" charset="0"/>
              </a:rPr>
              <a:t> Non </a:t>
            </a:r>
            <a:r>
              <a:rPr lang="en-US" sz="3300" b="1" dirty="0" err="1">
                <a:latin typeface="Arial" panose="020B0604020202020204" pitchFamily="34" charset="0"/>
                <a:cs typeface="Arial" panose="020B0604020202020204" pitchFamily="34" charset="0"/>
              </a:rPr>
              <a:t>Kemendagri</a:t>
            </a:r>
            <a:endParaRPr lang="en-US" sz="3300" b="1" dirty="0">
              <a:latin typeface="Arial" panose="020B0604020202020204" pitchFamily="34" charset="0"/>
              <a:cs typeface="Arial" panose="020B0604020202020204" pitchFamily="34" charset="0"/>
            </a:endParaRPr>
          </a:p>
        </p:txBody>
      </p:sp>
      <p:sp>
        <p:nvSpPr>
          <p:cNvPr id="8" name="Rectangle: Rounded Corners 6">
            <a:extLst>
              <a:ext uri="{FF2B5EF4-FFF2-40B4-BE49-F238E27FC236}">
                <a16:creationId xmlns:a16="http://schemas.microsoft.com/office/drawing/2014/main" id="{6624E3FE-CE10-4A8E-A64F-3641A5C1B5C4}"/>
              </a:ext>
            </a:extLst>
          </p:cNvPr>
          <p:cNvSpPr/>
          <p:nvPr/>
        </p:nvSpPr>
        <p:spPr>
          <a:xfrm>
            <a:off x="684353" y="7180229"/>
            <a:ext cx="9715500" cy="1176128"/>
          </a:xfrm>
          <a:prstGeom prst="round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66838"/>
            <a:r>
              <a:rPr lang="en-GB" altLang="ko-KR" sz="2700" dirty="0" err="1">
                <a:solidFill>
                  <a:schemeClr val="tx1"/>
                </a:solidFill>
                <a:latin typeface="Arial" panose="020B0604020202020204" pitchFamily="34" charset="0"/>
                <a:ea typeface="Verdana" panose="020B0604030504040204" pitchFamily="34" charset="0"/>
                <a:cs typeface="Arial" panose="020B0604020202020204" pitchFamily="34" charset="0"/>
              </a:rPr>
              <a:t>Terdapat</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15.897</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ASN </a:t>
            </a:r>
            <a:r>
              <a:rPr lang="en-GB" altLang="ko-KR" sz="2700" dirty="0" err="1">
                <a:solidFill>
                  <a:schemeClr val="tx1"/>
                </a:solidFill>
                <a:latin typeface="Arial" panose="020B0604020202020204" pitchFamily="34" charset="0"/>
                <a:ea typeface="Verdana" panose="020B0604030504040204" pitchFamily="34" charset="0"/>
                <a:cs typeface="Arial" panose="020B0604020202020204" pitchFamily="34" charset="0"/>
              </a:rPr>
              <a:t>dan</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27.052</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non ASN, </a:t>
            </a:r>
            <a:r>
              <a:rPr lang="en-GB" altLang="ko-KR" sz="2700" dirty="0" err="1">
                <a:solidFill>
                  <a:schemeClr val="tx1"/>
                </a:solidFill>
                <a:latin typeface="Arial" panose="020B0604020202020204" pitchFamily="34" charset="0"/>
                <a:ea typeface="Verdana" panose="020B0604030504040204" pitchFamily="34" charset="0"/>
                <a:cs typeface="Arial" panose="020B0604020202020204" pitchFamily="34" charset="0"/>
              </a:rPr>
              <a:t>dengan</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total </a:t>
            </a:r>
            <a:r>
              <a:rPr lang="en-GB" altLang="ko-KR" sz="2700" dirty="0" err="1">
                <a:solidFill>
                  <a:schemeClr val="tx1"/>
                </a:solidFill>
                <a:latin typeface="Arial" panose="020B0604020202020204" pitchFamily="34" charset="0"/>
                <a:ea typeface="Verdana" panose="020B0604030504040204" pitchFamily="34" charset="0"/>
                <a:cs typeface="Arial" panose="020B0604020202020204" pitchFamily="34" charset="0"/>
              </a:rPr>
              <a:t>aparatur</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GB" altLang="ko-KR" sz="2700" dirty="0" err="1">
                <a:solidFill>
                  <a:schemeClr val="tx1"/>
                </a:solidFill>
                <a:latin typeface="Arial" panose="020B0604020202020204" pitchFamily="34" charset="0"/>
                <a:ea typeface="Verdana" panose="020B0604030504040204" pitchFamily="34" charset="0"/>
                <a:cs typeface="Arial" panose="020B0604020202020204" pitchFamily="34" charset="0"/>
              </a:rPr>
              <a:t>sebanyak</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42.949</a:t>
            </a:r>
            <a:r>
              <a:rPr lang="en-GB" altLang="ko-KR" sz="2700" dirty="0">
                <a:solidFill>
                  <a:schemeClr val="tx1"/>
                </a:solidFill>
                <a:latin typeface="Arial" panose="020B0604020202020204" pitchFamily="34" charset="0"/>
                <a:ea typeface="Verdana" panose="020B0604030504040204" pitchFamily="34" charset="0"/>
                <a:cs typeface="Arial" panose="020B0604020202020204" pitchFamily="34" charset="0"/>
              </a:rPr>
              <a:t> orang. </a:t>
            </a:r>
            <a:r>
              <a:rPr lang="en-GB" altLang="ko-KR" sz="2700" dirty="0">
                <a:solidFill>
                  <a:schemeClr val="tx1"/>
                </a:solidFill>
                <a:highlight>
                  <a:srgbClr val="FFFF00"/>
                </a:highlight>
                <a:latin typeface="Arial" panose="020B0604020202020204" pitchFamily="34" charset="0"/>
                <a:ea typeface="Verdana" panose="020B0604030504040204" pitchFamily="34" charset="0"/>
                <a:cs typeface="Arial" panose="020B0604020202020204" pitchFamily="34" charset="0"/>
              </a:rPr>
              <a:t>non ASN </a:t>
            </a:r>
            <a:r>
              <a:rPr lang="en-GB" altLang="ko-KR" sz="2700" dirty="0" err="1">
                <a:solidFill>
                  <a:schemeClr val="tx1"/>
                </a:solidFill>
                <a:highlight>
                  <a:srgbClr val="FFFF00"/>
                </a:highlight>
                <a:latin typeface="Arial" panose="020B0604020202020204" pitchFamily="34" charset="0"/>
                <a:ea typeface="Verdana" panose="020B0604030504040204" pitchFamily="34" charset="0"/>
                <a:cs typeface="Arial" panose="020B0604020202020204" pitchFamily="34" charset="0"/>
              </a:rPr>
              <a:t>sebanyak</a:t>
            </a:r>
            <a:r>
              <a:rPr lang="en-GB" altLang="ko-KR" sz="2700" dirty="0">
                <a:solidFill>
                  <a:schemeClr val="tx1"/>
                </a:solidFill>
                <a:highlight>
                  <a:srgbClr val="FFFF00"/>
                </a:highlight>
                <a:latin typeface="Arial" panose="020B0604020202020204" pitchFamily="34" charset="0"/>
                <a:ea typeface="Verdana" panose="020B0604030504040204" pitchFamily="34" charset="0"/>
                <a:cs typeface="Arial" panose="020B0604020202020204" pitchFamily="34" charset="0"/>
              </a:rPr>
              <a:t> 6</a:t>
            </a:r>
            <a:r>
              <a:rPr lang="en-US" altLang="ko-KR" sz="2700" dirty="0">
                <a:solidFill>
                  <a:schemeClr val="tx1"/>
                </a:solidFill>
                <a:highlight>
                  <a:srgbClr val="FFFF00"/>
                </a:highlight>
                <a:latin typeface="Arial" panose="020B0604020202020204" pitchFamily="34" charset="0"/>
                <a:ea typeface="Verdana" panose="020B0604030504040204" pitchFamily="34" charset="0"/>
                <a:cs typeface="Arial" panose="020B0604020202020204" pitchFamily="34" charset="0"/>
              </a:rPr>
              <a:t>3</a:t>
            </a:r>
            <a:r>
              <a:rPr lang="en-GB" altLang="ko-KR" sz="2700" dirty="0">
                <a:solidFill>
                  <a:schemeClr val="tx1"/>
                </a:solidFill>
                <a:highlight>
                  <a:srgbClr val="FFFF00"/>
                </a:highlight>
                <a:latin typeface="Arial" panose="020B0604020202020204" pitchFamily="34" charset="0"/>
                <a:ea typeface="Verdana" panose="020B0604030504040204" pitchFamily="34" charset="0"/>
                <a:cs typeface="Arial" panose="020B0604020202020204" pitchFamily="34" charset="0"/>
              </a:rPr>
              <a:t>%.</a:t>
            </a:r>
          </a:p>
        </p:txBody>
      </p:sp>
      <p:sp>
        <p:nvSpPr>
          <p:cNvPr id="2" name="Freeform 2">
            <a:extLst>
              <a:ext uri="{FF2B5EF4-FFF2-40B4-BE49-F238E27FC236}">
                <a16:creationId xmlns:a16="http://schemas.microsoft.com/office/drawing/2014/main" id="{8A142EE2-3ECA-230E-4AFE-2975883F672C}"/>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3" name="Freeform 8">
            <a:extLst>
              <a:ext uri="{FF2B5EF4-FFF2-40B4-BE49-F238E27FC236}">
                <a16:creationId xmlns:a16="http://schemas.microsoft.com/office/drawing/2014/main" id="{2FBF3557-6E59-ADCD-E886-FCA654692967}"/>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TextBox 5">
            <a:extLst>
              <a:ext uri="{FF2B5EF4-FFF2-40B4-BE49-F238E27FC236}">
                <a16:creationId xmlns:a16="http://schemas.microsoft.com/office/drawing/2014/main" id="{4102F016-67A2-56B1-8F2F-E756732A3AE7}"/>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10" name="Freeform 6">
            <a:extLst>
              <a:ext uri="{FF2B5EF4-FFF2-40B4-BE49-F238E27FC236}">
                <a16:creationId xmlns:a16="http://schemas.microsoft.com/office/drawing/2014/main" id="{BA693C06-E37F-1265-9824-D9E48DABB72E}"/>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1" name="TextBox 7">
            <a:extLst>
              <a:ext uri="{FF2B5EF4-FFF2-40B4-BE49-F238E27FC236}">
                <a16:creationId xmlns:a16="http://schemas.microsoft.com/office/drawing/2014/main" id="{EDDE1CE6-F93C-6DB0-081E-8F84CE258B68}"/>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26318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2CF67-1514-F03E-0A77-AC5099D9211F}"/>
              </a:ext>
            </a:extLst>
          </p:cNvPr>
          <p:cNvSpPr txBox="1"/>
          <p:nvPr/>
        </p:nvSpPr>
        <p:spPr>
          <a:xfrm>
            <a:off x="1571650" y="3468029"/>
            <a:ext cx="15144701" cy="2585323"/>
          </a:xfrm>
          <a:prstGeom prst="rect">
            <a:avLst/>
          </a:prstGeom>
          <a:noFill/>
        </p:spPr>
        <p:txBody>
          <a:bodyPr wrap="square">
            <a:spAutoFit/>
          </a:bodyPr>
          <a:lstStyle/>
          <a:p>
            <a:pPr algn="ctr">
              <a:defRPr/>
            </a:pPr>
            <a:r>
              <a:rPr lang="en-US" sz="5400" b="1" dirty="0">
                <a:latin typeface="Arial" panose="020B0604020202020204" pitchFamily="34" charset="0"/>
                <a:cs typeface="Arial" panose="020B0604020202020204" pitchFamily="34" charset="0"/>
              </a:rPr>
              <a:t>BAGAIMANA PENGISIAN</a:t>
            </a:r>
          </a:p>
          <a:p>
            <a:pPr algn="ctr">
              <a:defRPr/>
            </a:pPr>
            <a:r>
              <a:rPr lang="en-US" sz="5400" b="1" dirty="0">
                <a:latin typeface="Arial" panose="020B0604020202020204" pitchFamily="34" charset="0"/>
                <a:cs typeface="Arial" panose="020B0604020202020204" pitchFamily="34" charset="0"/>
              </a:rPr>
              <a:t>JABATAN FUNGSIONAL PEMADAM KEBAKARAN DAN ANALIS KEBAKARAN ?</a:t>
            </a:r>
          </a:p>
        </p:txBody>
      </p:sp>
      <p:sp>
        <p:nvSpPr>
          <p:cNvPr id="2" name="Freeform 2">
            <a:extLst>
              <a:ext uri="{FF2B5EF4-FFF2-40B4-BE49-F238E27FC236}">
                <a16:creationId xmlns:a16="http://schemas.microsoft.com/office/drawing/2014/main" id="{F0700CE0-B966-5A7F-E21A-DA08B0D859A1}"/>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3" name="Freeform 8">
            <a:extLst>
              <a:ext uri="{FF2B5EF4-FFF2-40B4-BE49-F238E27FC236}">
                <a16:creationId xmlns:a16="http://schemas.microsoft.com/office/drawing/2014/main" id="{A2896F50-4B71-28A9-FAF4-4D103C2ACBED}"/>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5">
            <a:extLst>
              <a:ext uri="{FF2B5EF4-FFF2-40B4-BE49-F238E27FC236}">
                <a16:creationId xmlns:a16="http://schemas.microsoft.com/office/drawing/2014/main" id="{472D9B0D-0003-0187-0E51-0D7039D2AFAD}"/>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6" name="Freeform 6">
            <a:extLst>
              <a:ext uri="{FF2B5EF4-FFF2-40B4-BE49-F238E27FC236}">
                <a16:creationId xmlns:a16="http://schemas.microsoft.com/office/drawing/2014/main" id="{560D73C5-818E-4977-5446-3C112B5E19CD}"/>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a:extLst>
              <a:ext uri="{FF2B5EF4-FFF2-40B4-BE49-F238E27FC236}">
                <a16:creationId xmlns:a16="http://schemas.microsoft.com/office/drawing/2014/main" id="{AD9BE53A-6BA1-DD3D-3F10-A2A7FB5F674F}"/>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3464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9">
            <a:extLst>
              <a:ext uri="{FF2B5EF4-FFF2-40B4-BE49-F238E27FC236}">
                <a16:creationId xmlns:a16="http://schemas.microsoft.com/office/drawing/2014/main" id="{6E75BD82-95F1-4F71-82FA-3814692DC96A}"/>
              </a:ext>
            </a:extLst>
          </p:cNvPr>
          <p:cNvSpPr txBox="1">
            <a:spLocks/>
          </p:cNvSpPr>
          <p:nvPr/>
        </p:nvSpPr>
        <p:spPr>
          <a:xfrm>
            <a:off x="6841373" y="665861"/>
            <a:ext cx="9634655" cy="826701"/>
          </a:xfrm>
          <a:prstGeom prst="rect">
            <a:avLst/>
          </a:prstGeom>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7620" indent="16670" algn="ctr">
              <a:lnSpc>
                <a:spcPct val="101299"/>
              </a:lnSpc>
              <a:spcBef>
                <a:spcPts val="105"/>
              </a:spcBef>
              <a:defRPr/>
            </a:pPr>
            <a:r>
              <a:rPr lang="en-US" sz="2700" b="1" dirty="0">
                <a:solidFill>
                  <a:srgbClr val="FF0000"/>
                </a:solidFill>
                <a:latin typeface="Arial" panose="020B0604020202020204" pitchFamily="34" charset="0"/>
                <a:cs typeface="Arial" panose="020B0604020202020204" pitchFamily="34" charset="0"/>
              </a:rPr>
              <a:t>PEMBENTUKAN PROFESIONALISME MELALUI PENGANGKATAN DALAM JABATAN FUNGSIONAL</a:t>
            </a:r>
          </a:p>
        </p:txBody>
      </p:sp>
      <p:grpSp>
        <p:nvGrpSpPr>
          <p:cNvPr id="8" name="Group 7">
            <a:extLst>
              <a:ext uri="{FF2B5EF4-FFF2-40B4-BE49-F238E27FC236}">
                <a16:creationId xmlns:a16="http://schemas.microsoft.com/office/drawing/2014/main" id="{92C85342-38AC-4E8D-A352-37F30EE01FFC}"/>
              </a:ext>
            </a:extLst>
          </p:cNvPr>
          <p:cNvGrpSpPr/>
          <p:nvPr/>
        </p:nvGrpSpPr>
        <p:grpSpPr>
          <a:xfrm>
            <a:off x="418170" y="1973327"/>
            <a:ext cx="13058925" cy="1051802"/>
            <a:chOff x="2554566" y="1454664"/>
            <a:chExt cx="8732270" cy="701201"/>
          </a:xfrm>
        </p:grpSpPr>
        <p:sp>
          <p:nvSpPr>
            <p:cNvPr id="9" name="Straight Connector 8">
              <a:extLst>
                <a:ext uri="{FF2B5EF4-FFF2-40B4-BE49-F238E27FC236}">
                  <a16:creationId xmlns:a16="http://schemas.microsoft.com/office/drawing/2014/main" id="{01466C31-ABA6-45B4-AE88-7EC4D40E5221}"/>
                </a:ext>
              </a:extLst>
            </p:cNvPr>
            <p:cNvSpPr/>
            <p:nvPr/>
          </p:nvSpPr>
          <p:spPr>
            <a:xfrm flipV="1">
              <a:off x="2554566" y="2155864"/>
              <a:ext cx="8732270" cy="1"/>
            </a:xfrm>
            <a:prstGeom prst="line">
              <a:avLst/>
            </a:prstGeom>
            <a:ln w="28575">
              <a:solidFill>
                <a:schemeClr val="accent1"/>
              </a:solidFill>
              <a:prstDash val="sysDash"/>
            </a:ln>
          </p:spPr>
          <p:style>
            <a:lnRef idx="1">
              <a:schemeClr val="accent5"/>
            </a:lnRef>
            <a:fillRef idx="0">
              <a:schemeClr val="accent5"/>
            </a:fillRef>
            <a:effectRef idx="0">
              <a:schemeClr val="accent5"/>
            </a:effectRef>
            <a:fontRef idx="minor">
              <a:schemeClr val="tx1"/>
            </a:fontRef>
          </p:style>
          <p:txBody>
            <a:bodyPr/>
            <a:lstStyle/>
            <a:p>
              <a:endParaRPr lang="en-ID" sz="2700"/>
            </a:p>
          </p:txBody>
        </p:sp>
        <p:sp>
          <p:nvSpPr>
            <p:cNvPr id="10" name="Freeform: Shape 9">
              <a:extLst>
                <a:ext uri="{FF2B5EF4-FFF2-40B4-BE49-F238E27FC236}">
                  <a16:creationId xmlns:a16="http://schemas.microsoft.com/office/drawing/2014/main" id="{C1C0CE1D-B562-4FE6-9828-178322532420}"/>
                </a:ext>
              </a:extLst>
            </p:cNvPr>
            <p:cNvSpPr/>
            <p:nvPr/>
          </p:nvSpPr>
          <p:spPr>
            <a:xfrm>
              <a:off x="2554566" y="1543623"/>
              <a:ext cx="1330037" cy="584712"/>
            </a:xfrm>
            <a:custGeom>
              <a:avLst/>
              <a:gdLst>
                <a:gd name="connsiteX0" fmla="*/ 78444 w 2113280"/>
                <a:gd name="connsiteY0" fmla="*/ 0 h 470572"/>
                <a:gd name="connsiteX1" fmla="*/ 2034836 w 2113280"/>
                <a:gd name="connsiteY1" fmla="*/ 0 h 470572"/>
                <a:gd name="connsiteX2" fmla="*/ 2113280 w 2113280"/>
                <a:gd name="connsiteY2" fmla="*/ 78444 h 470572"/>
                <a:gd name="connsiteX3" fmla="*/ 2113280 w 2113280"/>
                <a:gd name="connsiteY3" fmla="*/ 470572 h 470572"/>
                <a:gd name="connsiteX4" fmla="*/ 2113280 w 2113280"/>
                <a:gd name="connsiteY4" fmla="*/ 470572 h 470572"/>
                <a:gd name="connsiteX5" fmla="*/ 0 w 2113280"/>
                <a:gd name="connsiteY5" fmla="*/ 470572 h 470572"/>
                <a:gd name="connsiteX6" fmla="*/ 0 w 2113280"/>
                <a:gd name="connsiteY6" fmla="*/ 470572 h 470572"/>
                <a:gd name="connsiteX7" fmla="*/ 0 w 2113280"/>
                <a:gd name="connsiteY7" fmla="*/ 78444 h 470572"/>
                <a:gd name="connsiteX8" fmla="*/ 78444 w 2113280"/>
                <a:gd name="connsiteY8" fmla="*/ 0 h 4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470572">
                  <a:moveTo>
                    <a:pt x="78444" y="0"/>
                  </a:moveTo>
                  <a:lnTo>
                    <a:pt x="2034836" y="0"/>
                  </a:lnTo>
                  <a:cubicBezTo>
                    <a:pt x="2078159" y="0"/>
                    <a:pt x="2113280" y="35121"/>
                    <a:pt x="2113280" y="78444"/>
                  </a:cubicBezTo>
                  <a:lnTo>
                    <a:pt x="2113280" y="470572"/>
                  </a:lnTo>
                  <a:lnTo>
                    <a:pt x="2113280" y="470572"/>
                  </a:lnTo>
                  <a:lnTo>
                    <a:pt x="0" y="470572"/>
                  </a:lnTo>
                  <a:lnTo>
                    <a:pt x="0" y="470572"/>
                  </a:lnTo>
                  <a:lnTo>
                    <a:pt x="0" y="78444"/>
                  </a:lnTo>
                  <a:cubicBezTo>
                    <a:pt x="0" y="35121"/>
                    <a:pt x="35121" y="0"/>
                    <a:pt x="78444"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902" tIns="105902" rIns="105902" bIns="71438" numCol="1" spcCol="1270" anchor="ctr" anchorCtr="0">
              <a:noAutofit/>
            </a:bodyPr>
            <a:lstStyle/>
            <a:p>
              <a:pPr algn="ctr" defTabSz="1666875">
                <a:lnSpc>
                  <a:spcPct val="90000"/>
                </a:lnSpc>
                <a:spcBef>
                  <a:spcPct val="0"/>
                </a:spcBef>
                <a:spcAft>
                  <a:spcPct val="35000"/>
                </a:spcAft>
              </a:pPr>
              <a:r>
                <a:rPr lang="en-ID" sz="2550" dirty="0" err="1"/>
                <a:t>Kategori</a:t>
              </a:r>
              <a:r>
                <a:rPr lang="en-ID" sz="2550" dirty="0"/>
                <a:t> </a:t>
              </a:r>
              <a:r>
                <a:rPr lang="en-ID" sz="2550" dirty="0" err="1"/>
                <a:t>Keterampilan</a:t>
              </a:r>
              <a:endParaRPr lang="en-ID" sz="2550" dirty="0"/>
            </a:p>
          </p:txBody>
        </p:sp>
        <p:sp>
          <p:nvSpPr>
            <p:cNvPr id="11" name="TextBox 10">
              <a:extLst>
                <a:ext uri="{FF2B5EF4-FFF2-40B4-BE49-F238E27FC236}">
                  <a16:creationId xmlns:a16="http://schemas.microsoft.com/office/drawing/2014/main" id="{1817949B-688F-4437-B066-FE2F99A284B2}"/>
                </a:ext>
              </a:extLst>
            </p:cNvPr>
            <p:cNvSpPr txBox="1"/>
            <p:nvPr/>
          </p:nvSpPr>
          <p:spPr>
            <a:xfrm>
              <a:off x="3884603" y="1454664"/>
              <a:ext cx="7402233" cy="584775"/>
            </a:xfrm>
            <a:prstGeom prst="rect">
              <a:avLst/>
            </a:prstGeom>
            <a:noFill/>
          </p:spPr>
          <p:txBody>
            <a:bodyPr wrap="square" rtlCol="0">
              <a:spAutoFit/>
            </a:bodyPr>
            <a:lstStyle/>
            <a:p>
              <a:pPr algn="just"/>
              <a:r>
                <a:rPr lang="en-ID" sz="2550" dirty="0"/>
                <a:t>PERMENPAN &amp; RB NO. 16 TAHUN 2019 TENTANG JABATAN FUNGSIONAL PEMADAM KEBAKARAN</a:t>
              </a:r>
            </a:p>
          </p:txBody>
        </p:sp>
      </p:grpSp>
      <p:cxnSp>
        <p:nvCxnSpPr>
          <p:cNvPr id="12" name="Straight Arrow Connector 11">
            <a:extLst>
              <a:ext uri="{FF2B5EF4-FFF2-40B4-BE49-F238E27FC236}">
                <a16:creationId xmlns:a16="http://schemas.microsoft.com/office/drawing/2014/main" id="{9505579B-5DD5-4EFE-B750-0BC84B610BEF}"/>
              </a:ext>
            </a:extLst>
          </p:cNvPr>
          <p:cNvCxnSpPr/>
          <p:nvPr/>
        </p:nvCxnSpPr>
        <p:spPr>
          <a:xfrm>
            <a:off x="2627585" y="3499916"/>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73AF169C-3CAD-4FAF-B27F-7AAD2F8D636A}"/>
              </a:ext>
            </a:extLst>
          </p:cNvPr>
          <p:cNvSpPr txBox="1"/>
          <p:nvPr/>
        </p:nvSpPr>
        <p:spPr>
          <a:xfrm>
            <a:off x="3874493" y="3252427"/>
            <a:ext cx="10079183" cy="461665"/>
          </a:xfrm>
          <a:prstGeom prst="rect">
            <a:avLst/>
          </a:prstGeom>
          <a:noFill/>
        </p:spPr>
        <p:txBody>
          <a:bodyPr wrap="square" rtlCol="0">
            <a:spAutoFit/>
          </a:bodyPr>
          <a:lstStyle/>
          <a:p>
            <a:r>
              <a:rPr lang="en-ID" sz="2400" dirty="0" err="1"/>
              <a:t>Melakukan</a:t>
            </a:r>
            <a:r>
              <a:rPr lang="en-ID" sz="2400" dirty="0"/>
              <a:t> </a:t>
            </a:r>
            <a:r>
              <a:rPr lang="en-ID" sz="2400" dirty="0" err="1"/>
              <a:t>Pemadaman</a:t>
            </a:r>
            <a:r>
              <a:rPr lang="en-ID" sz="2400" dirty="0"/>
              <a:t>, </a:t>
            </a:r>
            <a:r>
              <a:rPr lang="en-ID" sz="2400" dirty="0" err="1"/>
              <a:t>Evakuasi</a:t>
            </a:r>
            <a:r>
              <a:rPr lang="en-ID" sz="2400" dirty="0"/>
              <a:t>, dan </a:t>
            </a:r>
            <a:r>
              <a:rPr lang="en-ID" sz="2400" dirty="0" err="1"/>
              <a:t>Penyelamatan</a:t>
            </a:r>
            <a:endParaRPr lang="en-ID" sz="2400" dirty="0"/>
          </a:p>
        </p:txBody>
      </p:sp>
      <p:cxnSp>
        <p:nvCxnSpPr>
          <p:cNvPr id="14" name="Straight Arrow Connector 13">
            <a:extLst>
              <a:ext uri="{FF2B5EF4-FFF2-40B4-BE49-F238E27FC236}">
                <a16:creationId xmlns:a16="http://schemas.microsoft.com/office/drawing/2014/main" id="{72E33422-F47B-4D5B-AC8B-5876435D3CCA}"/>
              </a:ext>
            </a:extLst>
          </p:cNvPr>
          <p:cNvCxnSpPr/>
          <p:nvPr/>
        </p:nvCxnSpPr>
        <p:spPr>
          <a:xfrm>
            <a:off x="2627585" y="4177292"/>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FC00CCFB-4035-4B88-BBB6-FDE9A1F68553}"/>
              </a:ext>
            </a:extLst>
          </p:cNvPr>
          <p:cNvSpPr txBox="1"/>
          <p:nvPr/>
        </p:nvSpPr>
        <p:spPr>
          <a:xfrm>
            <a:off x="3874493" y="3913213"/>
            <a:ext cx="10687533" cy="461665"/>
          </a:xfrm>
          <a:prstGeom prst="rect">
            <a:avLst/>
          </a:prstGeom>
          <a:noFill/>
        </p:spPr>
        <p:txBody>
          <a:bodyPr wrap="square" rtlCol="0">
            <a:spAutoFit/>
          </a:bodyPr>
          <a:lstStyle/>
          <a:p>
            <a:pPr algn="just"/>
            <a:r>
              <a:rPr lang="en-ID" sz="2400" dirty="0" err="1"/>
              <a:t>Melakukan</a:t>
            </a:r>
            <a:r>
              <a:rPr lang="en-ID" sz="2400" dirty="0"/>
              <a:t> </a:t>
            </a:r>
            <a:r>
              <a:rPr lang="en-ID" sz="2400" dirty="0" err="1"/>
              <a:t>Pemadaman</a:t>
            </a:r>
            <a:r>
              <a:rPr lang="en-ID" sz="2400" dirty="0"/>
              <a:t>, </a:t>
            </a:r>
            <a:r>
              <a:rPr lang="en-ID" sz="2400" dirty="0" err="1"/>
              <a:t>Evakuasi</a:t>
            </a:r>
            <a:r>
              <a:rPr lang="en-ID" sz="2400" dirty="0"/>
              <a:t>, </a:t>
            </a:r>
            <a:r>
              <a:rPr lang="en-ID" sz="2400" dirty="0" err="1"/>
              <a:t>Penyelamatan</a:t>
            </a:r>
            <a:r>
              <a:rPr lang="en-ID" sz="2400" dirty="0"/>
              <a:t>, </a:t>
            </a:r>
            <a:r>
              <a:rPr lang="en-ID" sz="2400" dirty="0" err="1"/>
              <a:t>Operasional</a:t>
            </a:r>
            <a:r>
              <a:rPr lang="en-ID" sz="2400" dirty="0"/>
              <a:t> Unit, dan </a:t>
            </a:r>
            <a:r>
              <a:rPr lang="en-ID" sz="2400" dirty="0" err="1"/>
              <a:t>Komunikasi</a:t>
            </a:r>
            <a:endParaRPr lang="en-ID" sz="2400" dirty="0"/>
          </a:p>
        </p:txBody>
      </p:sp>
      <p:sp>
        <p:nvSpPr>
          <p:cNvPr id="16" name="TextBox 15">
            <a:extLst>
              <a:ext uri="{FF2B5EF4-FFF2-40B4-BE49-F238E27FC236}">
                <a16:creationId xmlns:a16="http://schemas.microsoft.com/office/drawing/2014/main" id="{2A3C0FC9-BFA2-4573-81F1-28BA1C563357}"/>
              </a:ext>
            </a:extLst>
          </p:cNvPr>
          <p:cNvSpPr txBox="1"/>
          <p:nvPr/>
        </p:nvSpPr>
        <p:spPr>
          <a:xfrm>
            <a:off x="3874496" y="4576775"/>
            <a:ext cx="10079180" cy="461665"/>
          </a:xfrm>
          <a:prstGeom prst="rect">
            <a:avLst/>
          </a:prstGeom>
          <a:noFill/>
        </p:spPr>
        <p:txBody>
          <a:bodyPr wrap="square" rtlCol="0">
            <a:spAutoFit/>
          </a:bodyPr>
          <a:lstStyle/>
          <a:p>
            <a:r>
              <a:rPr lang="en-ID" sz="2400" dirty="0" err="1"/>
              <a:t>Memimpin</a:t>
            </a:r>
            <a:r>
              <a:rPr lang="en-ID" sz="2400" dirty="0"/>
              <a:t> </a:t>
            </a:r>
            <a:r>
              <a:rPr lang="en-ID" sz="2400" dirty="0" err="1"/>
              <a:t>Pemadaman</a:t>
            </a:r>
            <a:r>
              <a:rPr lang="en-ID" sz="2400" dirty="0"/>
              <a:t>, </a:t>
            </a:r>
            <a:r>
              <a:rPr lang="en-ID" sz="2400" dirty="0" err="1"/>
              <a:t>Evakuasi</a:t>
            </a:r>
            <a:r>
              <a:rPr lang="en-ID" sz="2400" dirty="0"/>
              <a:t>, dan </a:t>
            </a:r>
            <a:r>
              <a:rPr lang="en-ID" sz="2400" dirty="0" err="1"/>
              <a:t>Penyelamataan</a:t>
            </a:r>
            <a:r>
              <a:rPr lang="en-ID" sz="2400" dirty="0"/>
              <a:t> (</a:t>
            </a:r>
            <a:r>
              <a:rPr lang="en-ID" sz="2400" dirty="0" err="1"/>
              <a:t>Kepala</a:t>
            </a:r>
            <a:r>
              <a:rPr lang="en-ID" sz="2400" dirty="0"/>
              <a:t> </a:t>
            </a:r>
            <a:r>
              <a:rPr lang="en-ID" sz="2400" dirty="0" err="1"/>
              <a:t>Regu</a:t>
            </a:r>
            <a:r>
              <a:rPr lang="en-ID" sz="2400" dirty="0"/>
              <a:t>)</a:t>
            </a:r>
          </a:p>
        </p:txBody>
      </p:sp>
      <p:cxnSp>
        <p:nvCxnSpPr>
          <p:cNvPr id="17" name="Straight Arrow Connector 16">
            <a:extLst>
              <a:ext uri="{FF2B5EF4-FFF2-40B4-BE49-F238E27FC236}">
                <a16:creationId xmlns:a16="http://schemas.microsoft.com/office/drawing/2014/main" id="{58820E26-00DA-4B4C-9D58-8E50B909F9BF}"/>
              </a:ext>
            </a:extLst>
          </p:cNvPr>
          <p:cNvCxnSpPr/>
          <p:nvPr/>
        </p:nvCxnSpPr>
        <p:spPr>
          <a:xfrm>
            <a:off x="2627585" y="4855643"/>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34B1DB2D-E7EB-4AE4-99B4-A0F9B2A57A73}"/>
              </a:ext>
            </a:extLst>
          </p:cNvPr>
          <p:cNvCxnSpPr/>
          <p:nvPr/>
        </p:nvCxnSpPr>
        <p:spPr>
          <a:xfrm>
            <a:off x="2627585" y="5543741"/>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9" name="Group 18">
            <a:extLst>
              <a:ext uri="{FF2B5EF4-FFF2-40B4-BE49-F238E27FC236}">
                <a16:creationId xmlns:a16="http://schemas.microsoft.com/office/drawing/2014/main" id="{CA1BE3DD-6DFF-4A46-B7E2-DEBC1FEB00A2}"/>
              </a:ext>
            </a:extLst>
          </p:cNvPr>
          <p:cNvGrpSpPr/>
          <p:nvPr/>
        </p:nvGrpSpPr>
        <p:grpSpPr>
          <a:xfrm>
            <a:off x="225641" y="3153598"/>
            <a:ext cx="2157318" cy="591750"/>
            <a:chOff x="2582270" y="1721681"/>
            <a:chExt cx="1438212" cy="394500"/>
          </a:xfrm>
        </p:grpSpPr>
        <p:sp>
          <p:nvSpPr>
            <p:cNvPr id="20" name="TextBox 19">
              <a:extLst>
                <a:ext uri="{FF2B5EF4-FFF2-40B4-BE49-F238E27FC236}">
                  <a16:creationId xmlns:a16="http://schemas.microsoft.com/office/drawing/2014/main" id="{C3B9DAD2-8C1F-42F2-8ACF-8768F3EFE8EA}"/>
                </a:ext>
              </a:extLst>
            </p:cNvPr>
            <p:cNvSpPr txBox="1"/>
            <p:nvPr/>
          </p:nvSpPr>
          <p:spPr>
            <a:xfrm>
              <a:off x="2810518" y="1760343"/>
              <a:ext cx="1209964" cy="307777"/>
            </a:xfrm>
            <a:prstGeom prst="rect">
              <a:avLst/>
            </a:prstGeom>
            <a:solidFill>
              <a:schemeClr val="accent4">
                <a:lumMod val="60000"/>
                <a:lumOff val="40000"/>
              </a:schemeClr>
            </a:solidFill>
          </p:spPr>
          <p:txBody>
            <a:bodyPr wrap="square" rtlCol="0">
              <a:spAutoFit/>
            </a:bodyPr>
            <a:lstStyle/>
            <a:p>
              <a:pPr algn="ctr"/>
              <a:r>
                <a:rPr lang="en-ID" sz="2400" dirty="0"/>
                <a:t>PEMULA</a:t>
              </a:r>
            </a:p>
          </p:txBody>
        </p:sp>
        <p:pic>
          <p:nvPicPr>
            <p:cNvPr id="21" name="Graphic 20" descr="Bonfire">
              <a:extLst>
                <a:ext uri="{FF2B5EF4-FFF2-40B4-BE49-F238E27FC236}">
                  <a16:creationId xmlns:a16="http://schemas.microsoft.com/office/drawing/2014/main" id="{748090E1-7406-43F7-886B-4E3BFB5810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270" y="1721681"/>
              <a:ext cx="394500" cy="394500"/>
            </a:xfrm>
            <a:prstGeom prst="rect">
              <a:avLst/>
            </a:prstGeom>
          </p:spPr>
        </p:pic>
      </p:grpSp>
      <p:sp>
        <p:nvSpPr>
          <p:cNvPr id="22" name="TextBox 21">
            <a:extLst>
              <a:ext uri="{FF2B5EF4-FFF2-40B4-BE49-F238E27FC236}">
                <a16:creationId xmlns:a16="http://schemas.microsoft.com/office/drawing/2014/main" id="{E8B5F77A-7ABF-40BC-9DDF-018885EF5F44}"/>
              </a:ext>
            </a:extLst>
          </p:cNvPr>
          <p:cNvSpPr txBox="1"/>
          <p:nvPr/>
        </p:nvSpPr>
        <p:spPr>
          <a:xfrm>
            <a:off x="3874493" y="5280079"/>
            <a:ext cx="12290793" cy="461665"/>
          </a:xfrm>
          <a:prstGeom prst="rect">
            <a:avLst/>
          </a:prstGeom>
          <a:noFill/>
        </p:spPr>
        <p:txBody>
          <a:bodyPr wrap="square" rtlCol="0">
            <a:spAutoFit/>
          </a:bodyPr>
          <a:lstStyle/>
          <a:p>
            <a:pPr algn="just"/>
            <a:r>
              <a:rPr lang="en-ID" sz="2400" dirty="0" err="1"/>
              <a:t>Mengarahkan</a:t>
            </a:r>
            <a:r>
              <a:rPr lang="en-ID" sz="2400" dirty="0"/>
              <a:t> </a:t>
            </a:r>
            <a:r>
              <a:rPr lang="en-ID" sz="2400" dirty="0" err="1"/>
              <a:t>Pemadaman</a:t>
            </a:r>
            <a:r>
              <a:rPr lang="en-ID" sz="2400" dirty="0"/>
              <a:t>, </a:t>
            </a:r>
            <a:r>
              <a:rPr lang="en-ID" sz="2400" dirty="0" err="1"/>
              <a:t>Evakuasi</a:t>
            </a:r>
            <a:r>
              <a:rPr lang="en-ID" sz="2400" dirty="0"/>
              <a:t>, dan </a:t>
            </a:r>
            <a:r>
              <a:rPr lang="en-ID" sz="2400" dirty="0" err="1"/>
              <a:t>Penyelamatan</a:t>
            </a:r>
            <a:r>
              <a:rPr lang="en-ID" sz="2400" dirty="0"/>
              <a:t> (</a:t>
            </a:r>
            <a:r>
              <a:rPr lang="en-ID" sz="2400" dirty="0" err="1"/>
              <a:t>Kepala</a:t>
            </a:r>
            <a:r>
              <a:rPr lang="en-ID" sz="2400" dirty="0"/>
              <a:t> </a:t>
            </a:r>
            <a:r>
              <a:rPr lang="en-ID" sz="2400" dirty="0" err="1"/>
              <a:t>Pleton</a:t>
            </a:r>
            <a:r>
              <a:rPr lang="en-ID" sz="2400" dirty="0"/>
              <a:t>)/</a:t>
            </a:r>
            <a:r>
              <a:rPr lang="en-ID" sz="2400" i="1" dirty="0"/>
              <a:t>Incident Commander</a:t>
            </a:r>
            <a:endParaRPr lang="en-ID" sz="2400" dirty="0"/>
          </a:p>
        </p:txBody>
      </p:sp>
      <p:grpSp>
        <p:nvGrpSpPr>
          <p:cNvPr id="23" name="Group 22">
            <a:extLst>
              <a:ext uri="{FF2B5EF4-FFF2-40B4-BE49-F238E27FC236}">
                <a16:creationId xmlns:a16="http://schemas.microsoft.com/office/drawing/2014/main" id="{1D3B7C81-1346-42FB-9FC4-0CEE856001D9}"/>
              </a:ext>
            </a:extLst>
          </p:cNvPr>
          <p:cNvGrpSpPr/>
          <p:nvPr/>
        </p:nvGrpSpPr>
        <p:grpSpPr>
          <a:xfrm>
            <a:off x="225416" y="3798252"/>
            <a:ext cx="2157318" cy="591750"/>
            <a:chOff x="2582270" y="2253860"/>
            <a:chExt cx="1438212" cy="394500"/>
          </a:xfrm>
        </p:grpSpPr>
        <p:sp>
          <p:nvSpPr>
            <p:cNvPr id="24" name="TextBox 23">
              <a:extLst>
                <a:ext uri="{FF2B5EF4-FFF2-40B4-BE49-F238E27FC236}">
                  <a16:creationId xmlns:a16="http://schemas.microsoft.com/office/drawing/2014/main" id="{F93BECAB-64BF-411D-85B1-560D995BE362}"/>
                </a:ext>
              </a:extLst>
            </p:cNvPr>
            <p:cNvSpPr txBox="1"/>
            <p:nvPr/>
          </p:nvSpPr>
          <p:spPr>
            <a:xfrm>
              <a:off x="2810518" y="2337276"/>
              <a:ext cx="1209964" cy="307777"/>
            </a:xfrm>
            <a:prstGeom prst="rect">
              <a:avLst/>
            </a:prstGeom>
            <a:solidFill>
              <a:schemeClr val="accent4">
                <a:lumMod val="60000"/>
                <a:lumOff val="40000"/>
              </a:schemeClr>
            </a:solidFill>
          </p:spPr>
          <p:txBody>
            <a:bodyPr wrap="square" rtlCol="0">
              <a:spAutoFit/>
            </a:bodyPr>
            <a:lstStyle/>
            <a:p>
              <a:pPr algn="ctr"/>
              <a:r>
                <a:rPr lang="en-ID" sz="2400" dirty="0"/>
                <a:t>TERAMPIL</a:t>
              </a:r>
            </a:p>
          </p:txBody>
        </p:sp>
        <p:pic>
          <p:nvPicPr>
            <p:cNvPr id="25" name="Graphic 24" descr="Bonfire">
              <a:extLst>
                <a:ext uri="{FF2B5EF4-FFF2-40B4-BE49-F238E27FC236}">
                  <a16:creationId xmlns:a16="http://schemas.microsoft.com/office/drawing/2014/main" id="{B29810D9-6CA4-4808-83C1-90A3DE664E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270" y="2253860"/>
              <a:ext cx="394500" cy="394500"/>
            </a:xfrm>
            <a:prstGeom prst="rect">
              <a:avLst/>
            </a:prstGeom>
          </p:spPr>
        </p:pic>
      </p:grpSp>
      <p:grpSp>
        <p:nvGrpSpPr>
          <p:cNvPr id="26" name="Group 25">
            <a:extLst>
              <a:ext uri="{FF2B5EF4-FFF2-40B4-BE49-F238E27FC236}">
                <a16:creationId xmlns:a16="http://schemas.microsoft.com/office/drawing/2014/main" id="{155405DD-4647-46CA-80A6-40FA70F834D4}"/>
              </a:ext>
            </a:extLst>
          </p:cNvPr>
          <p:cNvGrpSpPr/>
          <p:nvPr/>
        </p:nvGrpSpPr>
        <p:grpSpPr>
          <a:xfrm>
            <a:off x="225416" y="4559765"/>
            <a:ext cx="2157543" cy="591750"/>
            <a:chOff x="2582120" y="2933033"/>
            <a:chExt cx="1438362" cy="394500"/>
          </a:xfrm>
        </p:grpSpPr>
        <p:sp>
          <p:nvSpPr>
            <p:cNvPr id="27" name="TextBox 26">
              <a:extLst>
                <a:ext uri="{FF2B5EF4-FFF2-40B4-BE49-F238E27FC236}">
                  <a16:creationId xmlns:a16="http://schemas.microsoft.com/office/drawing/2014/main" id="{3F647EE9-E018-48A8-A7B5-39941501DE0E}"/>
                </a:ext>
              </a:extLst>
            </p:cNvPr>
            <p:cNvSpPr txBox="1"/>
            <p:nvPr/>
          </p:nvSpPr>
          <p:spPr>
            <a:xfrm>
              <a:off x="2810518" y="2944371"/>
              <a:ext cx="1209964" cy="307776"/>
            </a:xfrm>
            <a:prstGeom prst="rect">
              <a:avLst/>
            </a:prstGeom>
            <a:solidFill>
              <a:schemeClr val="accent4">
                <a:lumMod val="60000"/>
                <a:lumOff val="40000"/>
              </a:schemeClr>
            </a:solidFill>
          </p:spPr>
          <p:txBody>
            <a:bodyPr wrap="square" rtlCol="0">
              <a:spAutoFit/>
            </a:bodyPr>
            <a:lstStyle/>
            <a:p>
              <a:pPr algn="ctr"/>
              <a:r>
                <a:rPr lang="en-ID" sz="2400" dirty="0"/>
                <a:t>MAHIR</a:t>
              </a:r>
            </a:p>
          </p:txBody>
        </p:sp>
        <p:pic>
          <p:nvPicPr>
            <p:cNvPr id="28" name="Graphic 27" descr="Bonfire">
              <a:extLst>
                <a:ext uri="{FF2B5EF4-FFF2-40B4-BE49-F238E27FC236}">
                  <a16:creationId xmlns:a16="http://schemas.microsoft.com/office/drawing/2014/main" id="{C4507514-B53F-4B81-85A8-6ED7369E4F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120" y="2933033"/>
              <a:ext cx="394500" cy="394500"/>
            </a:xfrm>
            <a:prstGeom prst="rect">
              <a:avLst/>
            </a:prstGeom>
          </p:spPr>
        </p:pic>
      </p:grpSp>
      <p:grpSp>
        <p:nvGrpSpPr>
          <p:cNvPr id="29" name="Group 28">
            <a:extLst>
              <a:ext uri="{FF2B5EF4-FFF2-40B4-BE49-F238E27FC236}">
                <a16:creationId xmlns:a16="http://schemas.microsoft.com/office/drawing/2014/main" id="{151C0A08-0AE7-4C91-85DE-BD216222D180}"/>
              </a:ext>
            </a:extLst>
          </p:cNvPr>
          <p:cNvGrpSpPr/>
          <p:nvPr/>
        </p:nvGrpSpPr>
        <p:grpSpPr>
          <a:xfrm>
            <a:off x="195521" y="5252072"/>
            <a:ext cx="2187213" cy="591750"/>
            <a:chOff x="2581967" y="3408822"/>
            <a:chExt cx="1458142" cy="394500"/>
          </a:xfrm>
        </p:grpSpPr>
        <p:sp>
          <p:nvSpPr>
            <p:cNvPr id="30" name="TextBox 29">
              <a:extLst>
                <a:ext uri="{FF2B5EF4-FFF2-40B4-BE49-F238E27FC236}">
                  <a16:creationId xmlns:a16="http://schemas.microsoft.com/office/drawing/2014/main" id="{7BC7833F-4141-4655-9F18-7B887CCACF0E}"/>
                </a:ext>
              </a:extLst>
            </p:cNvPr>
            <p:cNvSpPr txBox="1"/>
            <p:nvPr/>
          </p:nvSpPr>
          <p:spPr>
            <a:xfrm>
              <a:off x="2810518" y="3433990"/>
              <a:ext cx="1229591" cy="307777"/>
            </a:xfrm>
            <a:prstGeom prst="rect">
              <a:avLst/>
            </a:prstGeom>
            <a:solidFill>
              <a:schemeClr val="accent4">
                <a:lumMod val="60000"/>
                <a:lumOff val="40000"/>
              </a:schemeClr>
            </a:solidFill>
          </p:spPr>
          <p:txBody>
            <a:bodyPr wrap="square" rtlCol="0">
              <a:spAutoFit/>
            </a:bodyPr>
            <a:lstStyle/>
            <a:p>
              <a:pPr algn="ctr"/>
              <a:r>
                <a:rPr lang="en-ID" sz="2400" dirty="0"/>
                <a:t>PENYELIA</a:t>
              </a:r>
            </a:p>
          </p:txBody>
        </p:sp>
        <p:pic>
          <p:nvPicPr>
            <p:cNvPr id="31" name="Graphic 30" descr="Bonfire">
              <a:extLst>
                <a:ext uri="{FF2B5EF4-FFF2-40B4-BE49-F238E27FC236}">
                  <a16:creationId xmlns:a16="http://schemas.microsoft.com/office/drawing/2014/main" id="{578446ED-CAEB-4F39-984B-36EDBA52F1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1967" y="3408822"/>
              <a:ext cx="394500" cy="394500"/>
            </a:xfrm>
            <a:prstGeom prst="rect">
              <a:avLst/>
            </a:prstGeom>
          </p:spPr>
        </p:pic>
      </p:grpSp>
      <p:grpSp>
        <p:nvGrpSpPr>
          <p:cNvPr id="32" name="Group 31">
            <a:extLst>
              <a:ext uri="{FF2B5EF4-FFF2-40B4-BE49-F238E27FC236}">
                <a16:creationId xmlns:a16="http://schemas.microsoft.com/office/drawing/2014/main" id="{45E779BC-ED7D-4A6B-8BEC-B5025709C182}"/>
              </a:ext>
            </a:extLst>
          </p:cNvPr>
          <p:cNvGrpSpPr/>
          <p:nvPr/>
        </p:nvGrpSpPr>
        <p:grpSpPr>
          <a:xfrm>
            <a:off x="2407212" y="6247049"/>
            <a:ext cx="13058925" cy="1156522"/>
            <a:chOff x="2563803" y="4051352"/>
            <a:chExt cx="8732270" cy="641878"/>
          </a:xfrm>
        </p:grpSpPr>
        <p:sp>
          <p:nvSpPr>
            <p:cNvPr id="33" name="Straight Connector 32">
              <a:extLst>
                <a:ext uri="{FF2B5EF4-FFF2-40B4-BE49-F238E27FC236}">
                  <a16:creationId xmlns:a16="http://schemas.microsoft.com/office/drawing/2014/main" id="{8FC16742-CE66-4601-8A7D-248F94B35A8F}"/>
                </a:ext>
              </a:extLst>
            </p:cNvPr>
            <p:cNvSpPr/>
            <p:nvPr/>
          </p:nvSpPr>
          <p:spPr>
            <a:xfrm flipV="1">
              <a:off x="2563803" y="4693229"/>
              <a:ext cx="8732270" cy="1"/>
            </a:xfrm>
            <a:prstGeom prst="line">
              <a:avLst/>
            </a:prstGeom>
            <a:ln w="28575">
              <a:solidFill>
                <a:schemeClr val="accent1"/>
              </a:solidFill>
              <a:prstDash val="sysDash"/>
            </a:ln>
          </p:spPr>
          <p:style>
            <a:lnRef idx="1">
              <a:schemeClr val="accent5"/>
            </a:lnRef>
            <a:fillRef idx="0">
              <a:schemeClr val="accent5"/>
            </a:fillRef>
            <a:effectRef idx="0">
              <a:schemeClr val="accent5"/>
            </a:effectRef>
            <a:fontRef idx="minor">
              <a:schemeClr val="tx1"/>
            </a:fontRef>
          </p:style>
          <p:txBody>
            <a:bodyPr/>
            <a:lstStyle/>
            <a:p>
              <a:endParaRPr lang="en-ID" sz="2700"/>
            </a:p>
          </p:txBody>
        </p:sp>
        <p:sp>
          <p:nvSpPr>
            <p:cNvPr id="34" name="Freeform: Shape 33">
              <a:extLst>
                <a:ext uri="{FF2B5EF4-FFF2-40B4-BE49-F238E27FC236}">
                  <a16:creationId xmlns:a16="http://schemas.microsoft.com/office/drawing/2014/main" id="{D92B71AA-76CE-49B7-B3F4-01942899D506}"/>
                </a:ext>
              </a:extLst>
            </p:cNvPr>
            <p:cNvSpPr/>
            <p:nvPr/>
          </p:nvSpPr>
          <p:spPr>
            <a:xfrm>
              <a:off x="2563803" y="4051352"/>
              <a:ext cx="1330037" cy="584712"/>
            </a:xfrm>
            <a:custGeom>
              <a:avLst/>
              <a:gdLst>
                <a:gd name="connsiteX0" fmla="*/ 78444 w 2113280"/>
                <a:gd name="connsiteY0" fmla="*/ 0 h 470572"/>
                <a:gd name="connsiteX1" fmla="*/ 2034836 w 2113280"/>
                <a:gd name="connsiteY1" fmla="*/ 0 h 470572"/>
                <a:gd name="connsiteX2" fmla="*/ 2113280 w 2113280"/>
                <a:gd name="connsiteY2" fmla="*/ 78444 h 470572"/>
                <a:gd name="connsiteX3" fmla="*/ 2113280 w 2113280"/>
                <a:gd name="connsiteY3" fmla="*/ 470572 h 470572"/>
                <a:gd name="connsiteX4" fmla="*/ 2113280 w 2113280"/>
                <a:gd name="connsiteY4" fmla="*/ 470572 h 470572"/>
                <a:gd name="connsiteX5" fmla="*/ 0 w 2113280"/>
                <a:gd name="connsiteY5" fmla="*/ 470572 h 470572"/>
                <a:gd name="connsiteX6" fmla="*/ 0 w 2113280"/>
                <a:gd name="connsiteY6" fmla="*/ 470572 h 470572"/>
                <a:gd name="connsiteX7" fmla="*/ 0 w 2113280"/>
                <a:gd name="connsiteY7" fmla="*/ 78444 h 470572"/>
                <a:gd name="connsiteX8" fmla="*/ 78444 w 2113280"/>
                <a:gd name="connsiteY8" fmla="*/ 0 h 4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470572">
                  <a:moveTo>
                    <a:pt x="78444" y="0"/>
                  </a:moveTo>
                  <a:lnTo>
                    <a:pt x="2034836" y="0"/>
                  </a:lnTo>
                  <a:cubicBezTo>
                    <a:pt x="2078159" y="0"/>
                    <a:pt x="2113280" y="35121"/>
                    <a:pt x="2113280" y="78444"/>
                  </a:cubicBezTo>
                  <a:lnTo>
                    <a:pt x="2113280" y="470572"/>
                  </a:lnTo>
                  <a:lnTo>
                    <a:pt x="2113280" y="470572"/>
                  </a:lnTo>
                  <a:lnTo>
                    <a:pt x="0" y="470572"/>
                  </a:lnTo>
                  <a:lnTo>
                    <a:pt x="0" y="470572"/>
                  </a:lnTo>
                  <a:lnTo>
                    <a:pt x="0" y="78444"/>
                  </a:lnTo>
                  <a:cubicBezTo>
                    <a:pt x="0" y="35121"/>
                    <a:pt x="35121" y="0"/>
                    <a:pt x="78444"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902" tIns="105902" rIns="105902" bIns="71438" numCol="1" spcCol="1270" anchor="ctr" anchorCtr="0">
              <a:noAutofit/>
            </a:bodyPr>
            <a:lstStyle/>
            <a:p>
              <a:pPr algn="ctr" defTabSz="1666875">
                <a:lnSpc>
                  <a:spcPct val="90000"/>
                </a:lnSpc>
                <a:spcBef>
                  <a:spcPct val="0"/>
                </a:spcBef>
                <a:spcAft>
                  <a:spcPct val="35000"/>
                </a:spcAft>
              </a:pPr>
              <a:r>
                <a:rPr lang="en-ID" sz="3000" dirty="0" err="1"/>
                <a:t>Kategori</a:t>
              </a:r>
              <a:r>
                <a:rPr lang="en-ID" sz="3000" dirty="0"/>
                <a:t> </a:t>
              </a:r>
              <a:r>
                <a:rPr lang="en-ID" sz="3000" dirty="0" err="1"/>
                <a:t>Keahlian</a:t>
              </a:r>
              <a:endParaRPr lang="en-ID" sz="3000" dirty="0"/>
            </a:p>
          </p:txBody>
        </p:sp>
        <p:sp>
          <p:nvSpPr>
            <p:cNvPr id="35" name="TextBox 34">
              <a:extLst>
                <a:ext uri="{FF2B5EF4-FFF2-40B4-BE49-F238E27FC236}">
                  <a16:creationId xmlns:a16="http://schemas.microsoft.com/office/drawing/2014/main" id="{331CD8AA-B516-4CB5-811E-EADE4AE38215}"/>
                </a:ext>
              </a:extLst>
            </p:cNvPr>
            <p:cNvSpPr txBox="1"/>
            <p:nvPr/>
          </p:nvSpPr>
          <p:spPr>
            <a:xfrm>
              <a:off x="4100945" y="4051352"/>
              <a:ext cx="7195128" cy="486832"/>
            </a:xfrm>
            <a:prstGeom prst="rect">
              <a:avLst/>
            </a:prstGeom>
            <a:noFill/>
          </p:spPr>
          <p:txBody>
            <a:bodyPr wrap="square" rtlCol="0">
              <a:spAutoFit/>
            </a:bodyPr>
            <a:lstStyle/>
            <a:p>
              <a:pPr algn="just"/>
              <a:r>
                <a:rPr lang="en-ID" sz="2550" dirty="0"/>
                <a:t>PERMENPAN &amp; RB NO. 17 TAHUN 2019 TENTANG JABATAN FUNGSIONAL ANALIS KEBAKARAN</a:t>
              </a:r>
            </a:p>
          </p:txBody>
        </p:sp>
      </p:grpSp>
      <p:cxnSp>
        <p:nvCxnSpPr>
          <p:cNvPr id="36" name="Straight Arrow Connector 35">
            <a:extLst>
              <a:ext uri="{FF2B5EF4-FFF2-40B4-BE49-F238E27FC236}">
                <a16:creationId xmlns:a16="http://schemas.microsoft.com/office/drawing/2014/main" id="{8890106E-A061-4E29-83C6-5748A11C608A}"/>
              </a:ext>
            </a:extLst>
          </p:cNvPr>
          <p:cNvCxnSpPr/>
          <p:nvPr/>
        </p:nvCxnSpPr>
        <p:spPr>
          <a:xfrm>
            <a:off x="4615709" y="7895927"/>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TextBox 36">
            <a:extLst>
              <a:ext uri="{FF2B5EF4-FFF2-40B4-BE49-F238E27FC236}">
                <a16:creationId xmlns:a16="http://schemas.microsoft.com/office/drawing/2014/main" id="{53D62396-9BDC-463A-96AC-4F7C7140C0B1}"/>
              </a:ext>
            </a:extLst>
          </p:cNvPr>
          <p:cNvSpPr txBox="1"/>
          <p:nvPr/>
        </p:nvSpPr>
        <p:spPr>
          <a:xfrm>
            <a:off x="6005216" y="7588805"/>
            <a:ext cx="10504679" cy="461665"/>
          </a:xfrm>
          <a:prstGeom prst="rect">
            <a:avLst/>
          </a:prstGeom>
          <a:noFill/>
        </p:spPr>
        <p:txBody>
          <a:bodyPr wrap="square" rtlCol="0">
            <a:spAutoFit/>
          </a:bodyPr>
          <a:lstStyle/>
          <a:p>
            <a:r>
              <a:rPr lang="en-ID" sz="2400" dirty="0" err="1"/>
              <a:t>Melakukan</a:t>
            </a:r>
            <a:r>
              <a:rPr lang="en-ID" sz="2400" dirty="0"/>
              <a:t> </a:t>
            </a:r>
            <a:r>
              <a:rPr lang="en-ID" sz="2400" dirty="0" err="1"/>
              <a:t>inspeksi</a:t>
            </a:r>
            <a:r>
              <a:rPr lang="en-ID" sz="2400" dirty="0"/>
              <a:t> </a:t>
            </a:r>
            <a:r>
              <a:rPr lang="en-ID" sz="2400" dirty="0" err="1"/>
              <a:t>bangunan</a:t>
            </a:r>
            <a:r>
              <a:rPr lang="en-ID" sz="2400" dirty="0"/>
              <a:t> </a:t>
            </a:r>
            <a:r>
              <a:rPr lang="en-ID" sz="2400" dirty="0" err="1"/>
              <a:t>rendah</a:t>
            </a:r>
            <a:r>
              <a:rPr lang="en-ID" sz="2400" dirty="0"/>
              <a:t> </a:t>
            </a:r>
            <a:r>
              <a:rPr lang="en-ID" sz="2400" dirty="0" err="1"/>
              <a:t>hingga</a:t>
            </a:r>
            <a:r>
              <a:rPr lang="en-ID" sz="2400" dirty="0"/>
              <a:t> </a:t>
            </a:r>
            <a:r>
              <a:rPr lang="en-ID" sz="2400" dirty="0" err="1"/>
              <a:t>menengah</a:t>
            </a:r>
            <a:r>
              <a:rPr lang="en-ID" sz="2400" dirty="0"/>
              <a:t> dan </a:t>
            </a:r>
            <a:r>
              <a:rPr lang="en-ID" sz="2400" dirty="0" err="1"/>
              <a:t>penyuluhan</a:t>
            </a:r>
            <a:endParaRPr lang="en-ID" sz="2400" dirty="0"/>
          </a:p>
        </p:txBody>
      </p:sp>
      <p:grpSp>
        <p:nvGrpSpPr>
          <p:cNvPr id="38" name="Group 37">
            <a:extLst>
              <a:ext uri="{FF2B5EF4-FFF2-40B4-BE49-F238E27FC236}">
                <a16:creationId xmlns:a16="http://schemas.microsoft.com/office/drawing/2014/main" id="{11CCDD68-0BA7-4D7D-9874-AC729030C831}"/>
              </a:ext>
            </a:extLst>
          </p:cNvPr>
          <p:cNvGrpSpPr/>
          <p:nvPr/>
        </p:nvGrpSpPr>
        <p:grpSpPr>
          <a:xfrm>
            <a:off x="2172380" y="7530866"/>
            <a:ext cx="2157318" cy="591750"/>
            <a:chOff x="2582270" y="5155325"/>
            <a:chExt cx="1438212" cy="394500"/>
          </a:xfrm>
        </p:grpSpPr>
        <p:sp>
          <p:nvSpPr>
            <p:cNvPr id="39" name="TextBox 38">
              <a:extLst>
                <a:ext uri="{FF2B5EF4-FFF2-40B4-BE49-F238E27FC236}">
                  <a16:creationId xmlns:a16="http://schemas.microsoft.com/office/drawing/2014/main" id="{B3013064-AE29-4C66-B1CC-9A2E83D2E57A}"/>
                </a:ext>
              </a:extLst>
            </p:cNvPr>
            <p:cNvSpPr txBox="1"/>
            <p:nvPr/>
          </p:nvSpPr>
          <p:spPr>
            <a:xfrm>
              <a:off x="2810518" y="5193987"/>
              <a:ext cx="1209964" cy="307777"/>
            </a:xfrm>
            <a:prstGeom prst="rect">
              <a:avLst/>
            </a:prstGeom>
            <a:solidFill>
              <a:schemeClr val="accent4">
                <a:lumMod val="60000"/>
                <a:lumOff val="40000"/>
              </a:schemeClr>
            </a:solidFill>
          </p:spPr>
          <p:txBody>
            <a:bodyPr wrap="square" rtlCol="0">
              <a:spAutoFit/>
            </a:bodyPr>
            <a:lstStyle/>
            <a:p>
              <a:pPr algn="ctr"/>
              <a:r>
                <a:rPr lang="en-ID" sz="2400" dirty="0"/>
                <a:t>PERTAMA</a:t>
              </a:r>
            </a:p>
          </p:txBody>
        </p:sp>
        <p:pic>
          <p:nvPicPr>
            <p:cNvPr id="40" name="Graphic 39" descr="Bonfire">
              <a:extLst>
                <a:ext uri="{FF2B5EF4-FFF2-40B4-BE49-F238E27FC236}">
                  <a16:creationId xmlns:a16="http://schemas.microsoft.com/office/drawing/2014/main" id="{FB2836B0-F58C-456E-88B4-FE209AE447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270" y="5155325"/>
              <a:ext cx="394500" cy="394500"/>
            </a:xfrm>
            <a:prstGeom prst="rect">
              <a:avLst/>
            </a:prstGeom>
          </p:spPr>
        </p:pic>
      </p:grpSp>
      <p:cxnSp>
        <p:nvCxnSpPr>
          <p:cNvPr id="41" name="Straight Arrow Connector 40">
            <a:extLst>
              <a:ext uri="{FF2B5EF4-FFF2-40B4-BE49-F238E27FC236}">
                <a16:creationId xmlns:a16="http://schemas.microsoft.com/office/drawing/2014/main" id="{5B6F4CD7-35D8-4D85-A547-4AE36170C461}"/>
              </a:ext>
            </a:extLst>
          </p:cNvPr>
          <p:cNvCxnSpPr/>
          <p:nvPr/>
        </p:nvCxnSpPr>
        <p:spPr>
          <a:xfrm>
            <a:off x="4615709" y="8640026"/>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BEE5167B-D2FC-4492-9515-FF77CFCCEFE8}"/>
              </a:ext>
            </a:extLst>
          </p:cNvPr>
          <p:cNvSpPr txBox="1"/>
          <p:nvPr/>
        </p:nvSpPr>
        <p:spPr>
          <a:xfrm>
            <a:off x="6005216" y="8351393"/>
            <a:ext cx="10504679" cy="461665"/>
          </a:xfrm>
          <a:prstGeom prst="rect">
            <a:avLst/>
          </a:prstGeom>
          <a:noFill/>
        </p:spPr>
        <p:txBody>
          <a:bodyPr wrap="square" rtlCol="0">
            <a:spAutoFit/>
          </a:bodyPr>
          <a:lstStyle/>
          <a:p>
            <a:r>
              <a:rPr lang="en-ID" sz="2400" dirty="0" err="1"/>
              <a:t>Melakukan</a:t>
            </a:r>
            <a:r>
              <a:rPr lang="en-ID" sz="2400" dirty="0"/>
              <a:t> </a:t>
            </a:r>
            <a:r>
              <a:rPr lang="en-ID" sz="2400" dirty="0" err="1"/>
              <a:t>inspeksi</a:t>
            </a:r>
            <a:r>
              <a:rPr lang="en-ID" sz="2400" dirty="0"/>
              <a:t> </a:t>
            </a:r>
            <a:r>
              <a:rPr lang="en-ID" sz="2400" dirty="0" err="1"/>
              <a:t>bangunan</a:t>
            </a:r>
            <a:r>
              <a:rPr lang="en-ID" sz="2400" dirty="0"/>
              <a:t> </a:t>
            </a:r>
            <a:r>
              <a:rPr lang="en-ID" sz="2400" dirty="0" err="1"/>
              <a:t>tinggi</a:t>
            </a:r>
            <a:r>
              <a:rPr lang="en-ID" sz="2400" dirty="0"/>
              <a:t>, </a:t>
            </a:r>
            <a:r>
              <a:rPr lang="en-ID" sz="2400" dirty="0" err="1"/>
              <a:t>industri</a:t>
            </a:r>
            <a:r>
              <a:rPr lang="en-ID" sz="2400" dirty="0"/>
              <a:t>, </a:t>
            </a:r>
            <a:r>
              <a:rPr lang="en-ID" sz="2400" dirty="0" err="1"/>
              <a:t>serta</a:t>
            </a:r>
            <a:r>
              <a:rPr lang="en-ID" sz="2400" dirty="0"/>
              <a:t> </a:t>
            </a:r>
            <a:r>
              <a:rPr lang="en-ID" sz="2400" dirty="0" err="1"/>
              <a:t>pelatihan</a:t>
            </a:r>
            <a:endParaRPr lang="en-ID" sz="2400" dirty="0"/>
          </a:p>
        </p:txBody>
      </p:sp>
      <p:cxnSp>
        <p:nvCxnSpPr>
          <p:cNvPr id="43" name="Straight Arrow Connector 42">
            <a:extLst>
              <a:ext uri="{FF2B5EF4-FFF2-40B4-BE49-F238E27FC236}">
                <a16:creationId xmlns:a16="http://schemas.microsoft.com/office/drawing/2014/main" id="{F2F10617-215C-4A58-ABDB-BAB26520128B}"/>
              </a:ext>
            </a:extLst>
          </p:cNvPr>
          <p:cNvCxnSpPr/>
          <p:nvPr/>
        </p:nvCxnSpPr>
        <p:spPr>
          <a:xfrm>
            <a:off x="4615709" y="9371222"/>
            <a:ext cx="1246908"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4" name="TextBox 43">
            <a:extLst>
              <a:ext uri="{FF2B5EF4-FFF2-40B4-BE49-F238E27FC236}">
                <a16:creationId xmlns:a16="http://schemas.microsoft.com/office/drawing/2014/main" id="{77D3AA02-DF66-402A-BF05-CA0A526DF713}"/>
              </a:ext>
            </a:extLst>
          </p:cNvPr>
          <p:cNvSpPr txBox="1"/>
          <p:nvPr/>
        </p:nvSpPr>
        <p:spPr>
          <a:xfrm>
            <a:off x="6005215" y="8932640"/>
            <a:ext cx="10927514" cy="830997"/>
          </a:xfrm>
          <a:prstGeom prst="rect">
            <a:avLst/>
          </a:prstGeom>
          <a:noFill/>
        </p:spPr>
        <p:txBody>
          <a:bodyPr wrap="square" rtlCol="0">
            <a:spAutoFit/>
          </a:bodyPr>
          <a:lstStyle/>
          <a:p>
            <a:pPr algn="just"/>
            <a:r>
              <a:rPr lang="en-ID" sz="2400" dirty="0"/>
              <a:t>Menyusun RISPK, </a:t>
            </a:r>
            <a:r>
              <a:rPr lang="en-ID" sz="2400" dirty="0" err="1"/>
              <a:t>Penanganan</a:t>
            </a:r>
            <a:r>
              <a:rPr lang="en-ID" sz="2400" dirty="0"/>
              <a:t> B3, </a:t>
            </a:r>
            <a:r>
              <a:rPr lang="en-ID" sz="2400" dirty="0" err="1"/>
              <a:t>Tinjut</a:t>
            </a:r>
            <a:r>
              <a:rPr lang="en-ID" sz="2400" dirty="0"/>
              <a:t> </a:t>
            </a:r>
            <a:r>
              <a:rPr lang="en-ID" sz="2400" dirty="0" err="1"/>
              <a:t>Penyimpangan</a:t>
            </a:r>
            <a:r>
              <a:rPr lang="en-ID" sz="2400" dirty="0"/>
              <a:t> </a:t>
            </a:r>
            <a:r>
              <a:rPr lang="en-ID" sz="2400" dirty="0" err="1"/>
              <a:t>Keselamatan</a:t>
            </a:r>
            <a:r>
              <a:rPr lang="en-ID" sz="2400" dirty="0"/>
              <a:t> </a:t>
            </a:r>
            <a:r>
              <a:rPr lang="en-ID" sz="2400" dirty="0" err="1"/>
              <a:t>Kebakaran</a:t>
            </a:r>
            <a:r>
              <a:rPr lang="en-ID" sz="2400" dirty="0"/>
              <a:t>, dan </a:t>
            </a:r>
            <a:r>
              <a:rPr lang="en-ID" sz="2400" dirty="0" err="1"/>
              <a:t>Investigasi</a:t>
            </a:r>
            <a:r>
              <a:rPr lang="en-ID" sz="2400" dirty="0"/>
              <a:t> </a:t>
            </a:r>
            <a:r>
              <a:rPr lang="en-ID" sz="2400" dirty="0" err="1"/>
              <a:t>Kejadian</a:t>
            </a:r>
            <a:r>
              <a:rPr lang="en-ID" sz="2400" dirty="0"/>
              <a:t> </a:t>
            </a:r>
            <a:r>
              <a:rPr lang="en-ID" sz="2400" dirty="0" err="1"/>
              <a:t>Kebakaran</a:t>
            </a:r>
            <a:endParaRPr lang="en-ID" sz="2400" dirty="0"/>
          </a:p>
        </p:txBody>
      </p:sp>
      <p:grpSp>
        <p:nvGrpSpPr>
          <p:cNvPr id="45" name="Group 44">
            <a:extLst>
              <a:ext uri="{FF2B5EF4-FFF2-40B4-BE49-F238E27FC236}">
                <a16:creationId xmlns:a16="http://schemas.microsoft.com/office/drawing/2014/main" id="{43A1FDE2-5186-4BDA-B32B-6F3B698A69D7}"/>
              </a:ext>
            </a:extLst>
          </p:cNvPr>
          <p:cNvGrpSpPr/>
          <p:nvPr/>
        </p:nvGrpSpPr>
        <p:grpSpPr>
          <a:xfrm>
            <a:off x="2172380" y="9059308"/>
            <a:ext cx="2157318" cy="591750"/>
            <a:chOff x="2592335" y="6178926"/>
            <a:chExt cx="1438212" cy="394500"/>
          </a:xfrm>
        </p:grpSpPr>
        <p:sp>
          <p:nvSpPr>
            <p:cNvPr id="46" name="TextBox 45">
              <a:extLst>
                <a:ext uri="{FF2B5EF4-FFF2-40B4-BE49-F238E27FC236}">
                  <a16:creationId xmlns:a16="http://schemas.microsoft.com/office/drawing/2014/main" id="{BBC96C47-FD25-4335-9E28-09AEAAE00FF9}"/>
                </a:ext>
              </a:extLst>
            </p:cNvPr>
            <p:cNvSpPr txBox="1"/>
            <p:nvPr/>
          </p:nvSpPr>
          <p:spPr>
            <a:xfrm>
              <a:off x="2820583" y="6217588"/>
              <a:ext cx="1209964" cy="307776"/>
            </a:xfrm>
            <a:prstGeom prst="rect">
              <a:avLst/>
            </a:prstGeom>
            <a:solidFill>
              <a:schemeClr val="accent4">
                <a:lumMod val="60000"/>
                <a:lumOff val="40000"/>
              </a:schemeClr>
            </a:solidFill>
          </p:spPr>
          <p:txBody>
            <a:bodyPr wrap="square" rtlCol="0">
              <a:spAutoFit/>
            </a:bodyPr>
            <a:lstStyle/>
            <a:p>
              <a:pPr algn="ctr"/>
              <a:r>
                <a:rPr lang="en-ID" sz="2400" dirty="0"/>
                <a:t>MADYA</a:t>
              </a:r>
            </a:p>
          </p:txBody>
        </p:sp>
        <p:pic>
          <p:nvPicPr>
            <p:cNvPr id="47" name="Graphic 46" descr="Bonfire">
              <a:extLst>
                <a:ext uri="{FF2B5EF4-FFF2-40B4-BE49-F238E27FC236}">
                  <a16:creationId xmlns:a16="http://schemas.microsoft.com/office/drawing/2014/main" id="{C2C3B7E0-54A1-4E36-9BAD-076F77D382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2335" y="6178926"/>
              <a:ext cx="394500" cy="394500"/>
            </a:xfrm>
            <a:prstGeom prst="rect">
              <a:avLst/>
            </a:prstGeom>
          </p:spPr>
        </p:pic>
      </p:grpSp>
      <p:grpSp>
        <p:nvGrpSpPr>
          <p:cNvPr id="48" name="Group 47">
            <a:extLst>
              <a:ext uri="{FF2B5EF4-FFF2-40B4-BE49-F238E27FC236}">
                <a16:creationId xmlns:a16="http://schemas.microsoft.com/office/drawing/2014/main" id="{2910FAC6-2DBF-444D-9725-9CBD4D01825D}"/>
              </a:ext>
            </a:extLst>
          </p:cNvPr>
          <p:cNvGrpSpPr/>
          <p:nvPr/>
        </p:nvGrpSpPr>
        <p:grpSpPr>
          <a:xfrm>
            <a:off x="2172380" y="8278571"/>
            <a:ext cx="2172416" cy="591750"/>
            <a:chOff x="2582270" y="5667664"/>
            <a:chExt cx="1448277" cy="394500"/>
          </a:xfrm>
        </p:grpSpPr>
        <p:sp>
          <p:nvSpPr>
            <p:cNvPr id="49" name="TextBox 48">
              <a:extLst>
                <a:ext uri="{FF2B5EF4-FFF2-40B4-BE49-F238E27FC236}">
                  <a16:creationId xmlns:a16="http://schemas.microsoft.com/office/drawing/2014/main" id="{D45EABA1-5A39-4971-87D3-7DE1617B996E}"/>
                </a:ext>
              </a:extLst>
            </p:cNvPr>
            <p:cNvSpPr txBox="1"/>
            <p:nvPr/>
          </p:nvSpPr>
          <p:spPr>
            <a:xfrm>
              <a:off x="2820583" y="5685902"/>
              <a:ext cx="1209964" cy="307776"/>
            </a:xfrm>
            <a:prstGeom prst="rect">
              <a:avLst/>
            </a:prstGeom>
            <a:solidFill>
              <a:schemeClr val="accent4">
                <a:lumMod val="60000"/>
                <a:lumOff val="40000"/>
              </a:schemeClr>
            </a:solidFill>
          </p:spPr>
          <p:txBody>
            <a:bodyPr wrap="square" rtlCol="0">
              <a:spAutoFit/>
            </a:bodyPr>
            <a:lstStyle/>
            <a:p>
              <a:pPr algn="ctr"/>
              <a:r>
                <a:rPr lang="en-ID" sz="2400" dirty="0"/>
                <a:t>MUDA</a:t>
              </a:r>
            </a:p>
          </p:txBody>
        </p:sp>
        <p:pic>
          <p:nvPicPr>
            <p:cNvPr id="50" name="Graphic 49" descr="Bonfire">
              <a:extLst>
                <a:ext uri="{FF2B5EF4-FFF2-40B4-BE49-F238E27FC236}">
                  <a16:creationId xmlns:a16="http://schemas.microsoft.com/office/drawing/2014/main" id="{85A2D9EE-24B1-49DC-B5EC-DA6C9362DD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270" y="5667664"/>
              <a:ext cx="394500" cy="394500"/>
            </a:xfrm>
            <a:prstGeom prst="rect">
              <a:avLst/>
            </a:prstGeom>
          </p:spPr>
        </p:pic>
      </p:grpSp>
      <p:sp>
        <p:nvSpPr>
          <p:cNvPr id="2" name="Freeform 2">
            <a:extLst>
              <a:ext uri="{FF2B5EF4-FFF2-40B4-BE49-F238E27FC236}">
                <a16:creationId xmlns:a16="http://schemas.microsoft.com/office/drawing/2014/main" id="{128B8C77-8471-5486-3C58-72A9818A8666}"/>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dirty="0"/>
          </a:p>
        </p:txBody>
      </p:sp>
      <p:sp>
        <p:nvSpPr>
          <p:cNvPr id="3" name="Freeform 8">
            <a:extLst>
              <a:ext uri="{FF2B5EF4-FFF2-40B4-BE49-F238E27FC236}">
                <a16:creationId xmlns:a16="http://schemas.microsoft.com/office/drawing/2014/main" id="{96AB7B72-2EE5-15F1-C701-692B697A165F}"/>
              </a:ext>
            </a:extLst>
          </p:cNvPr>
          <p:cNvSpPr/>
          <p:nvPr/>
        </p:nvSpPr>
        <p:spPr>
          <a:xfrm>
            <a:off x="-865044" y="6555979"/>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4" name="TextBox 5">
            <a:extLst>
              <a:ext uri="{FF2B5EF4-FFF2-40B4-BE49-F238E27FC236}">
                <a16:creationId xmlns:a16="http://schemas.microsoft.com/office/drawing/2014/main" id="{2BB859F9-B4D6-303C-F777-9BDA2302DB6F}"/>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5" name="Freeform 6">
            <a:extLst>
              <a:ext uri="{FF2B5EF4-FFF2-40B4-BE49-F238E27FC236}">
                <a16:creationId xmlns:a16="http://schemas.microsoft.com/office/drawing/2014/main" id="{138ECED9-7056-27F2-2529-4BD122519D30}"/>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7"/>
            <a:stretch>
              <a:fillRect l="-115516" r="-132844" b="-2650"/>
            </a:stretch>
          </a:blipFill>
        </p:spPr>
        <p:txBody>
          <a:bodyPr/>
          <a:lstStyle/>
          <a:p>
            <a:endParaRPr lang="en-ID"/>
          </a:p>
        </p:txBody>
      </p:sp>
      <p:sp>
        <p:nvSpPr>
          <p:cNvPr id="6" name="TextBox 7">
            <a:extLst>
              <a:ext uri="{FF2B5EF4-FFF2-40B4-BE49-F238E27FC236}">
                <a16:creationId xmlns:a16="http://schemas.microsoft.com/office/drawing/2014/main" id="{8B0DF608-553B-7FB5-E36D-E7E3F579F832}"/>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380362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flipV="1">
            <a:off x="12712608" y="-702046"/>
            <a:ext cx="6234792" cy="6397641"/>
          </a:xfrm>
          <a:custGeom>
            <a:avLst/>
            <a:gdLst/>
            <a:ahLst/>
            <a:cxnLst/>
            <a:rect l="l" t="t" r="r" b="b"/>
            <a:pathLst>
              <a:path w="6234792" h="6397641">
                <a:moveTo>
                  <a:pt x="6234792" y="6397641"/>
                </a:moveTo>
                <a:lnTo>
                  <a:pt x="0" y="6397641"/>
                </a:lnTo>
                <a:lnTo>
                  <a:pt x="0" y="0"/>
                </a:lnTo>
                <a:lnTo>
                  <a:pt x="6234792" y="0"/>
                </a:lnTo>
                <a:lnTo>
                  <a:pt x="6234792" y="63976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4"/>
          <p:cNvSpPr txBox="1"/>
          <p:nvPr/>
        </p:nvSpPr>
        <p:spPr>
          <a:xfrm>
            <a:off x="1704946" y="4968520"/>
            <a:ext cx="14878109" cy="809625"/>
          </a:xfrm>
          <a:prstGeom prst="rect">
            <a:avLst/>
          </a:prstGeom>
        </p:spPr>
        <p:txBody>
          <a:bodyPr lIns="0" tIns="0" rIns="0" bIns="0" rtlCol="0" anchor="t">
            <a:spAutoFit/>
          </a:bodyPr>
          <a:lstStyle/>
          <a:p>
            <a:pPr algn="ctr">
              <a:lnSpc>
                <a:spcPts val="6299"/>
              </a:lnSpc>
            </a:pPr>
            <a:r>
              <a:rPr lang="en-US" sz="4500" spc="225">
                <a:solidFill>
                  <a:srgbClr val="000000"/>
                </a:solidFill>
                <a:latin typeface="Poppins Bold"/>
                <a:ea typeface="Poppins Bold"/>
                <a:cs typeface="Poppins Bold"/>
                <a:sym typeface="Poppins Bold"/>
              </a:rPr>
              <a:t>OVERVIEW PERSPEKTIF BAHAYA KEBAKARAN</a:t>
            </a:r>
          </a:p>
        </p:txBody>
      </p:sp>
      <p:grpSp>
        <p:nvGrpSpPr>
          <p:cNvPr id="5" name="Group 5"/>
          <p:cNvGrpSpPr/>
          <p:nvPr/>
        </p:nvGrpSpPr>
        <p:grpSpPr>
          <a:xfrm rot="2700000">
            <a:off x="13121618" y="8689946"/>
            <a:ext cx="5928421" cy="6339810"/>
            <a:chOff x="0" y="0"/>
            <a:chExt cx="1561395" cy="1669744"/>
          </a:xfrm>
        </p:grpSpPr>
        <p:sp>
          <p:nvSpPr>
            <p:cNvPr id="6" name="Freeform 6"/>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A63131"/>
            </a:solidFill>
          </p:spPr>
          <p:txBody>
            <a:bodyPr/>
            <a:lstStyle/>
            <a:p>
              <a:endParaRPr lang="en-ID"/>
            </a:p>
          </p:txBody>
        </p:sp>
        <p:sp>
          <p:nvSpPr>
            <p:cNvPr id="7" name="TextBox 7"/>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15065815" y="7837434"/>
            <a:ext cx="5928421" cy="6339810"/>
            <a:chOff x="0" y="0"/>
            <a:chExt cx="1561395" cy="1669744"/>
          </a:xfrm>
        </p:grpSpPr>
        <p:sp>
          <p:nvSpPr>
            <p:cNvPr id="9" name="Freeform 9"/>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720B0B"/>
            </a:solidFill>
          </p:spPr>
          <p:txBody>
            <a:bodyPr/>
            <a:lstStyle/>
            <a:p>
              <a:endParaRPr lang="en-ID"/>
            </a:p>
          </p:txBody>
        </p:sp>
        <p:sp>
          <p:nvSpPr>
            <p:cNvPr id="10" name="TextBox 10"/>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2774" y="172262"/>
            <a:ext cx="7578569" cy="1448734"/>
            <a:chOff x="0" y="0"/>
            <a:chExt cx="10104758" cy="1931646"/>
          </a:xfrm>
        </p:grpSpPr>
        <p:sp>
          <p:nvSpPr>
            <p:cNvPr id="12" name="AutoShape 12"/>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3" name="TextBox 13"/>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4" name="Freeform 14"/>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5" name="TextBox 15"/>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65DA554-7720-C8CA-84A4-C5A4C88B3EB5}"/>
              </a:ext>
            </a:extLst>
          </p:cNvPr>
          <p:cNvSpPr/>
          <p:nvPr/>
        </p:nvSpPr>
        <p:spPr>
          <a:xfrm>
            <a:off x="1151124" y="2217083"/>
            <a:ext cx="6309042" cy="1294374"/>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745" tIns="245745" rIns="245745" bIns="245745" numCol="1" spcCol="1270" anchor="ctr" anchorCtr="0">
            <a:noAutofit/>
          </a:bodyPr>
          <a:lstStyle/>
          <a:p>
            <a:pPr marL="0" lvl="1" algn="ctr" defTabSz="2867025">
              <a:lnSpc>
                <a:spcPct val="90000"/>
              </a:lnSpc>
              <a:spcBef>
                <a:spcPct val="0"/>
              </a:spcBef>
              <a:spcAft>
                <a:spcPct val="15000"/>
              </a:spcAft>
            </a:pPr>
            <a:r>
              <a:rPr lang="en-ID" sz="4800" dirty="0" err="1">
                <a:solidFill>
                  <a:schemeClr val="tx1"/>
                </a:solidFill>
                <a:latin typeface="Angsana New" panose="02020603050405020304" pitchFamily="18" charset="-34"/>
                <a:cs typeface="Angsana New" panose="02020603050405020304" pitchFamily="18" charset="-34"/>
              </a:rPr>
              <a:t>Pengangkatan</a:t>
            </a:r>
            <a:r>
              <a:rPr lang="en-ID" sz="4800" dirty="0">
                <a:solidFill>
                  <a:schemeClr val="tx1"/>
                </a:solidFill>
                <a:latin typeface="Angsana New" panose="02020603050405020304" pitchFamily="18" charset="-34"/>
                <a:cs typeface="Angsana New" panose="02020603050405020304" pitchFamily="18" charset="-34"/>
              </a:rPr>
              <a:t> </a:t>
            </a:r>
            <a:r>
              <a:rPr lang="en-ID" sz="4800" dirty="0" err="1">
                <a:solidFill>
                  <a:schemeClr val="tx1"/>
                </a:solidFill>
                <a:latin typeface="Angsana New" panose="02020603050405020304" pitchFamily="18" charset="-34"/>
                <a:cs typeface="Angsana New" panose="02020603050405020304" pitchFamily="18" charset="-34"/>
              </a:rPr>
              <a:t>Pertama</a:t>
            </a:r>
            <a:r>
              <a:rPr lang="en-ID" sz="4800" dirty="0">
                <a:solidFill>
                  <a:schemeClr val="tx1"/>
                </a:solidFill>
                <a:latin typeface="Angsana New" panose="02020603050405020304" pitchFamily="18" charset="-34"/>
                <a:cs typeface="Angsana New" panose="02020603050405020304" pitchFamily="18" charset="-34"/>
              </a:rPr>
              <a:t> (CPNS)</a:t>
            </a:r>
          </a:p>
        </p:txBody>
      </p:sp>
      <p:sp>
        <p:nvSpPr>
          <p:cNvPr id="6" name="Freeform: Shape 5">
            <a:extLst>
              <a:ext uri="{FF2B5EF4-FFF2-40B4-BE49-F238E27FC236}">
                <a16:creationId xmlns:a16="http://schemas.microsoft.com/office/drawing/2014/main" id="{74268645-A428-151D-C61C-F2A34C4646C4}"/>
              </a:ext>
            </a:extLst>
          </p:cNvPr>
          <p:cNvSpPr/>
          <p:nvPr/>
        </p:nvSpPr>
        <p:spPr>
          <a:xfrm>
            <a:off x="1151126" y="4065539"/>
            <a:ext cx="6309041" cy="1294373"/>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745" tIns="245745" rIns="245745" bIns="245745" numCol="1" spcCol="1270" anchor="ctr" anchorCtr="0">
            <a:noAutofit/>
          </a:bodyPr>
          <a:lstStyle/>
          <a:p>
            <a:pPr marL="0" lvl="1" algn="ctr" defTabSz="2867025">
              <a:lnSpc>
                <a:spcPct val="90000"/>
              </a:lnSpc>
              <a:spcBef>
                <a:spcPct val="0"/>
              </a:spcBef>
              <a:spcAft>
                <a:spcPct val="15000"/>
              </a:spcAft>
            </a:pPr>
            <a:r>
              <a:rPr lang="en-ID" sz="4800" dirty="0" err="1">
                <a:solidFill>
                  <a:schemeClr val="tx1"/>
                </a:solidFill>
                <a:latin typeface="Angsana New" panose="02020603050405020304" pitchFamily="18" charset="-34"/>
                <a:cs typeface="Angsana New" panose="02020603050405020304" pitchFamily="18" charset="-34"/>
              </a:rPr>
              <a:t>Perpindahan</a:t>
            </a:r>
            <a:r>
              <a:rPr lang="en-ID" sz="4800" dirty="0">
                <a:solidFill>
                  <a:schemeClr val="tx1"/>
                </a:solidFill>
                <a:latin typeface="Angsana New" panose="02020603050405020304" pitchFamily="18" charset="-34"/>
                <a:cs typeface="Angsana New" panose="02020603050405020304" pitchFamily="18" charset="-34"/>
              </a:rPr>
              <a:t> </a:t>
            </a:r>
            <a:r>
              <a:rPr lang="en-ID" sz="4800" dirty="0" err="1">
                <a:solidFill>
                  <a:schemeClr val="tx1"/>
                </a:solidFill>
                <a:latin typeface="Angsana New" panose="02020603050405020304" pitchFamily="18" charset="-34"/>
                <a:cs typeface="Angsana New" panose="02020603050405020304" pitchFamily="18" charset="-34"/>
              </a:rPr>
              <a:t>dari</a:t>
            </a:r>
            <a:r>
              <a:rPr lang="en-ID" sz="4800" dirty="0">
                <a:solidFill>
                  <a:schemeClr val="tx1"/>
                </a:solidFill>
                <a:latin typeface="Angsana New" panose="02020603050405020304" pitchFamily="18" charset="-34"/>
                <a:cs typeface="Angsana New" panose="02020603050405020304" pitchFamily="18" charset="-34"/>
              </a:rPr>
              <a:t> </a:t>
            </a:r>
            <a:r>
              <a:rPr lang="en-ID" sz="4800" dirty="0" err="1">
                <a:solidFill>
                  <a:schemeClr val="tx1"/>
                </a:solidFill>
                <a:latin typeface="Angsana New" panose="02020603050405020304" pitchFamily="18" charset="-34"/>
                <a:cs typeface="Angsana New" panose="02020603050405020304" pitchFamily="18" charset="-34"/>
              </a:rPr>
              <a:t>Jabatan</a:t>
            </a:r>
            <a:r>
              <a:rPr lang="en-ID" sz="4800" dirty="0">
                <a:solidFill>
                  <a:schemeClr val="tx1"/>
                </a:solidFill>
                <a:latin typeface="Angsana New" panose="02020603050405020304" pitchFamily="18" charset="-34"/>
                <a:cs typeface="Angsana New" panose="02020603050405020304" pitchFamily="18" charset="-34"/>
              </a:rPr>
              <a:t> Lain</a:t>
            </a:r>
          </a:p>
        </p:txBody>
      </p:sp>
      <p:sp>
        <p:nvSpPr>
          <p:cNvPr id="7" name="Freeform: Shape 6">
            <a:extLst>
              <a:ext uri="{FF2B5EF4-FFF2-40B4-BE49-F238E27FC236}">
                <a16:creationId xmlns:a16="http://schemas.microsoft.com/office/drawing/2014/main" id="{41F5B308-DBBF-0AC6-F7AC-D318C9519DE1}"/>
              </a:ext>
            </a:extLst>
          </p:cNvPr>
          <p:cNvSpPr/>
          <p:nvPr/>
        </p:nvSpPr>
        <p:spPr>
          <a:xfrm>
            <a:off x="1151124" y="5943121"/>
            <a:ext cx="6309039" cy="1294373"/>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745" tIns="245745" rIns="245745" bIns="245745" numCol="1" spcCol="1270" anchor="ctr" anchorCtr="0">
            <a:noAutofit/>
          </a:bodyPr>
          <a:lstStyle/>
          <a:p>
            <a:pPr marL="0" lvl="1" algn="ctr" defTabSz="2867025">
              <a:lnSpc>
                <a:spcPct val="90000"/>
              </a:lnSpc>
              <a:spcBef>
                <a:spcPct val="0"/>
              </a:spcBef>
              <a:spcAft>
                <a:spcPct val="15000"/>
              </a:spcAft>
            </a:pPr>
            <a:r>
              <a:rPr lang="en-ID" sz="4800" dirty="0" err="1">
                <a:solidFill>
                  <a:schemeClr val="tx1"/>
                </a:solidFill>
                <a:latin typeface="Angsana New" panose="02020603050405020304" pitchFamily="18" charset="-34"/>
                <a:cs typeface="Angsana New" panose="02020603050405020304" pitchFamily="18" charset="-34"/>
              </a:rPr>
              <a:t>Penyesuaian</a:t>
            </a:r>
            <a:r>
              <a:rPr lang="en-ID" sz="4800" dirty="0">
                <a:solidFill>
                  <a:schemeClr val="tx1"/>
                </a:solidFill>
                <a:latin typeface="Angsana New" panose="02020603050405020304" pitchFamily="18" charset="-34"/>
                <a:cs typeface="Angsana New" panose="02020603050405020304" pitchFamily="18" charset="-34"/>
              </a:rPr>
              <a:t>/</a:t>
            </a:r>
            <a:r>
              <a:rPr lang="en-ID" sz="4800" i="1" dirty="0" err="1">
                <a:solidFill>
                  <a:schemeClr val="tx1"/>
                </a:solidFill>
                <a:latin typeface="Angsana New" panose="02020603050405020304" pitchFamily="18" charset="-34"/>
                <a:cs typeface="Angsana New" panose="02020603050405020304" pitchFamily="18" charset="-34"/>
              </a:rPr>
              <a:t>Impassing</a:t>
            </a:r>
            <a:endParaRPr lang="en-ID" sz="4800" dirty="0">
              <a:solidFill>
                <a:schemeClr val="tx1"/>
              </a:solidFill>
              <a:latin typeface="Angsana New" panose="02020603050405020304" pitchFamily="18" charset="-34"/>
              <a:cs typeface="Angsana New" panose="02020603050405020304" pitchFamily="18" charset="-34"/>
            </a:endParaRPr>
          </a:p>
        </p:txBody>
      </p:sp>
      <p:sp>
        <p:nvSpPr>
          <p:cNvPr id="8" name="Freeform: Shape 7">
            <a:extLst>
              <a:ext uri="{FF2B5EF4-FFF2-40B4-BE49-F238E27FC236}">
                <a16:creationId xmlns:a16="http://schemas.microsoft.com/office/drawing/2014/main" id="{20D24A53-907A-7B69-84F6-59935FFA1F16}"/>
              </a:ext>
            </a:extLst>
          </p:cNvPr>
          <p:cNvSpPr/>
          <p:nvPr/>
        </p:nvSpPr>
        <p:spPr>
          <a:xfrm>
            <a:off x="1151124" y="7743812"/>
            <a:ext cx="6309039" cy="1289451"/>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745" tIns="245745" rIns="245745" bIns="245745" numCol="1" spcCol="1270" anchor="ctr" anchorCtr="0">
            <a:noAutofit/>
          </a:bodyPr>
          <a:lstStyle/>
          <a:p>
            <a:pPr marL="0" lvl="1" algn="ctr" defTabSz="2867025">
              <a:lnSpc>
                <a:spcPct val="90000"/>
              </a:lnSpc>
              <a:spcBef>
                <a:spcPct val="0"/>
              </a:spcBef>
              <a:spcAft>
                <a:spcPct val="15000"/>
              </a:spcAft>
            </a:pPr>
            <a:r>
              <a:rPr lang="en-ID" sz="4800" dirty="0" err="1">
                <a:solidFill>
                  <a:schemeClr val="tx1"/>
                </a:solidFill>
                <a:latin typeface="Angsana New" panose="02020603050405020304" pitchFamily="18" charset="-34"/>
                <a:cs typeface="Angsana New" panose="02020603050405020304" pitchFamily="18" charset="-34"/>
              </a:rPr>
              <a:t>Promosi</a:t>
            </a:r>
            <a:r>
              <a:rPr lang="en-ID" sz="4800" dirty="0">
                <a:solidFill>
                  <a:schemeClr val="tx1"/>
                </a:solidFill>
                <a:latin typeface="Angsana New" panose="02020603050405020304" pitchFamily="18" charset="-34"/>
                <a:cs typeface="Angsana New" panose="02020603050405020304" pitchFamily="18" charset="-34"/>
              </a:rPr>
              <a:t> </a:t>
            </a:r>
          </a:p>
        </p:txBody>
      </p:sp>
      <p:sp>
        <p:nvSpPr>
          <p:cNvPr id="9" name="TextBox 8">
            <a:extLst>
              <a:ext uri="{FF2B5EF4-FFF2-40B4-BE49-F238E27FC236}">
                <a16:creationId xmlns:a16="http://schemas.microsoft.com/office/drawing/2014/main" id="{57C3D5C2-F5DC-6F10-D742-0AFC99D8BAF5}"/>
              </a:ext>
            </a:extLst>
          </p:cNvPr>
          <p:cNvSpPr txBox="1"/>
          <p:nvPr/>
        </p:nvSpPr>
        <p:spPr>
          <a:xfrm>
            <a:off x="4348975" y="9290294"/>
            <a:ext cx="4265342" cy="646331"/>
          </a:xfrm>
          <a:prstGeom prst="rect">
            <a:avLst/>
          </a:prstGeom>
          <a:noFill/>
        </p:spPr>
        <p:txBody>
          <a:bodyPr wrap="square" rtlCol="0">
            <a:spAutoFit/>
          </a:bodyPr>
          <a:lstStyle/>
          <a:p>
            <a:pPr algn="just"/>
            <a:r>
              <a:rPr lang="en-ID" dirty="0" err="1">
                <a:solidFill>
                  <a:srgbClr val="FF0000"/>
                </a:solidFill>
              </a:rPr>
              <a:t>Pasal</a:t>
            </a:r>
            <a:r>
              <a:rPr lang="en-ID" dirty="0">
                <a:solidFill>
                  <a:srgbClr val="FF0000"/>
                </a:solidFill>
              </a:rPr>
              <a:t> 74 </a:t>
            </a:r>
            <a:r>
              <a:rPr lang="en-ID" dirty="0" err="1">
                <a:solidFill>
                  <a:srgbClr val="FF0000"/>
                </a:solidFill>
              </a:rPr>
              <a:t>ayat</a:t>
            </a:r>
            <a:r>
              <a:rPr lang="en-ID" dirty="0">
                <a:solidFill>
                  <a:srgbClr val="FF0000"/>
                </a:solidFill>
              </a:rPr>
              <a:t> (1) PP 11/2017, </a:t>
            </a:r>
            <a:r>
              <a:rPr lang="en-ID" dirty="0" err="1">
                <a:solidFill>
                  <a:srgbClr val="FF0000"/>
                </a:solidFill>
              </a:rPr>
              <a:t>Pasal</a:t>
            </a:r>
            <a:r>
              <a:rPr lang="en-ID" dirty="0">
                <a:solidFill>
                  <a:srgbClr val="FF0000"/>
                </a:solidFill>
              </a:rPr>
              <a:t> 13 </a:t>
            </a:r>
            <a:r>
              <a:rPr lang="en-ID" dirty="0" err="1">
                <a:solidFill>
                  <a:srgbClr val="FF0000"/>
                </a:solidFill>
              </a:rPr>
              <a:t>Perka</a:t>
            </a:r>
            <a:r>
              <a:rPr lang="en-ID" dirty="0">
                <a:solidFill>
                  <a:srgbClr val="FF0000"/>
                </a:solidFill>
              </a:rPr>
              <a:t> BKN No. 25 dan No. 26 </a:t>
            </a:r>
            <a:r>
              <a:rPr lang="en-ID" dirty="0" err="1">
                <a:solidFill>
                  <a:srgbClr val="FF0000"/>
                </a:solidFill>
              </a:rPr>
              <a:t>Tahun</a:t>
            </a:r>
            <a:r>
              <a:rPr lang="en-ID" dirty="0">
                <a:solidFill>
                  <a:srgbClr val="FF0000"/>
                </a:solidFill>
              </a:rPr>
              <a:t> 2020 </a:t>
            </a:r>
          </a:p>
        </p:txBody>
      </p:sp>
      <p:sp>
        <p:nvSpPr>
          <p:cNvPr id="10" name="Rectangle 9">
            <a:extLst>
              <a:ext uri="{FF2B5EF4-FFF2-40B4-BE49-F238E27FC236}">
                <a16:creationId xmlns:a16="http://schemas.microsoft.com/office/drawing/2014/main" id="{3A9CC85C-4DD0-0D87-E3BE-EE03C7657DDC}"/>
              </a:ext>
            </a:extLst>
          </p:cNvPr>
          <p:cNvSpPr/>
          <p:nvPr/>
        </p:nvSpPr>
        <p:spPr>
          <a:xfrm>
            <a:off x="6173350" y="757618"/>
            <a:ext cx="11117444" cy="738664"/>
          </a:xfrm>
          <a:prstGeom prst="rect">
            <a:avLst/>
          </a:prstGeom>
        </p:spPr>
        <p:txBody>
          <a:bodyPr wrap="square">
            <a:spAutoFit/>
          </a:bodyPr>
          <a:lstStyle/>
          <a:p>
            <a:pPr algn="ctr"/>
            <a:r>
              <a:rPr lang="en-ID" sz="4200" dirty="0">
                <a:solidFill>
                  <a:srgbClr val="0070C0"/>
                </a:solidFill>
                <a:latin typeface="AR CENA" panose="02000000000000000000" pitchFamily="2" charset="0"/>
                <a:cs typeface="Arial" pitchFamily="34" charset="0"/>
              </a:rPr>
              <a:t>PEGAWAI NEGERI SIPIL</a:t>
            </a:r>
            <a:endParaRPr lang="en-US" sz="4200" dirty="0">
              <a:solidFill>
                <a:srgbClr val="0070C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1F474F8-196D-3439-CAE1-79EACA7CAC25}"/>
              </a:ext>
            </a:extLst>
          </p:cNvPr>
          <p:cNvSpPr txBox="1"/>
          <p:nvPr/>
        </p:nvSpPr>
        <p:spPr>
          <a:xfrm>
            <a:off x="8785688" y="2217083"/>
            <a:ext cx="9172554" cy="1200329"/>
          </a:xfrm>
          <a:prstGeom prst="rect">
            <a:avLst/>
          </a:prstGeom>
          <a:noFill/>
        </p:spPr>
        <p:txBody>
          <a:bodyPr wrap="square" rtlCol="0">
            <a:spAutoFit/>
          </a:bodyPr>
          <a:lstStyle/>
          <a:p>
            <a:pPr algn="just"/>
            <a:r>
              <a:rPr lang="en-ID" sz="2400" dirty="0" err="1"/>
              <a:t>Untuk</a:t>
            </a:r>
            <a:r>
              <a:rPr lang="en-ID" sz="2400" dirty="0"/>
              <a:t> </a:t>
            </a:r>
            <a:r>
              <a:rPr lang="en-ID" sz="2400" dirty="0" err="1"/>
              <a:t>formasi</a:t>
            </a:r>
            <a:r>
              <a:rPr lang="en-ID" sz="2400" dirty="0"/>
              <a:t> Calon </a:t>
            </a:r>
            <a:r>
              <a:rPr lang="en-ID" sz="2400" dirty="0" err="1"/>
              <a:t>Pegawai</a:t>
            </a:r>
            <a:r>
              <a:rPr lang="en-ID" sz="2400" dirty="0"/>
              <a:t> Negeri </a:t>
            </a:r>
            <a:r>
              <a:rPr lang="en-ID" sz="2400" dirty="0" err="1"/>
              <a:t>Sipil</a:t>
            </a:r>
            <a:r>
              <a:rPr lang="en-ID" sz="2400" dirty="0"/>
              <a:t> </a:t>
            </a:r>
            <a:r>
              <a:rPr lang="en-ID" sz="2400" dirty="0" err="1"/>
              <a:t>dengan</a:t>
            </a:r>
            <a:r>
              <a:rPr lang="en-ID" sz="2400" dirty="0"/>
              <a:t> </a:t>
            </a:r>
            <a:r>
              <a:rPr lang="en-ID" sz="2400" dirty="0" err="1"/>
              <a:t>pendidikan</a:t>
            </a:r>
            <a:r>
              <a:rPr lang="en-ID" sz="2400" dirty="0"/>
              <a:t> minimal SMA/</a:t>
            </a:r>
            <a:r>
              <a:rPr lang="en-ID" sz="2400" dirty="0" err="1"/>
              <a:t>sederajat</a:t>
            </a:r>
            <a:r>
              <a:rPr lang="en-ID" sz="2400" dirty="0"/>
              <a:t> </a:t>
            </a:r>
            <a:r>
              <a:rPr lang="en-ID" sz="2400" dirty="0" err="1"/>
              <a:t>untuk</a:t>
            </a:r>
            <a:r>
              <a:rPr lang="en-ID" sz="2400" dirty="0"/>
              <a:t> JF </a:t>
            </a:r>
            <a:r>
              <a:rPr lang="en-ID" sz="2400" dirty="0" err="1"/>
              <a:t>Damkar</a:t>
            </a:r>
            <a:r>
              <a:rPr lang="en-ID" sz="2400" dirty="0"/>
              <a:t> </a:t>
            </a:r>
            <a:r>
              <a:rPr lang="en-ID" sz="2400" dirty="0" err="1"/>
              <a:t>atau</a:t>
            </a:r>
            <a:r>
              <a:rPr lang="en-ID" sz="2400" dirty="0"/>
              <a:t> DIV/</a:t>
            </a:r>
            <a:r>
              <a:rPr lang="en-ID" sz="2400" dirty="0" err="1"/>
              <a:t>Sarjana</a:t>
            </a:r>
            <a:r>
              <a:rPr lang="en-ID" sz="2400" dirty="0"/>
              <a:t> </a:t>
            </a:r>
            <a:r>
              <a:rPr lang="en-ID" sz="2400" dirty="0" err="1"/>
              <a:t>untuk</a:t>
            </a:r>
            <a:r>
              <a:rPr lang="en-ID" sz="2400" dirty="0"/>
              <a:t> JF</a:t>
            </a:r>
            <a:r>
              <a:rPr lang="ko-KR" altLang="en-US" sz="2400" dirty="0"/>
              <a:t> </a:t>
            </a:r>
            <a:r>
              <a:rPr lang="en-ID" altLang="ko-KR" sz="2400" dirty="0" err="1"/>
              <a:t>Analis</a:t>
            </a:r>
            <a:r>
              <a:rPr lang="ko-KR" altLang="en-US" sz="2400" dirty="0"/>
              <a:t> </a:t>
            </a:r>
            <a:r>
              <a:rPr lang="en-ID" altLang="ko-KR" sz="2400" dirty="0" err="1"/>
              <a:t>Kebakaran</a:t>
            </a:r>
            <a:r>
              <a:rPr lang="ko-KR" altLang="en-US" sz="2400" dirty="0"/>
              <a:t> </a:t>
            </a:r>
            <a:r>
              <a:rPr lang="en-ID" altLang="ko-KR" sz="2400" b="1" dirty="0"/>
              <a:t>(TANPA SYARAT PENGALAMAN KERJA)</a:t>
            </a:r>
            <a:endParaRPr lang="en-ID" sz="2400" b="1" dirty="0">
              <a:solidFill>
                <a:srgbClr val="FF0000"/>
              </a:solidFill>
            </a:endParaRPr>
          </a:p>
        </p:txBody>
      </p:sp>
      <p:sp>
        <p:nvSpPr>
          <p:cNvPr id="12" name="TextBox 11">
            <a:extLst>
              <a:ext uri="{FF2B5EF4-FFF2-40B4-BE49-F238E27FC236}">
                <a16:creationId xmlns:a16="http://schemas.microsoft.com/office/drawing/2014/main" id="{068DE53F-2BBE-A447-5010-FF084DF4EF81}"/>
              </a:ext>
            </a:extLst>
          </p:cNvPr>
          <p:cNvSpPr txBox="1"/>
          <p:nvPr/>
        </p:nvSpPr>
        <p:spPr>
          <a:xfrm>
            <a:off x="8785688" y="4202326"/>
            <a:ext cx="9172554" cy="830997"/>
          </a:xfrm>
          <a:prstGeom prst="rect">
            <a:avLst/>
          </a:prstGeom>
          <a:noFill/>
        </p:spPr>
        <p:txBody>
          <a:bodyPr wrap="square" rtlCol="0">
            <a:spAutoFit/>
          </a:bodyPr>
          <a:lstStyle/>
          <a:p>
            <a:pPr algn="just"/>
            <a:r>
              <a:rPr lang="en-ID" sz="2400" dirty="0" err="1"/>
              <a:t>Perpindahan</a:t>
            </a:r>
            <a:r>
              <a:rPr lang="en-ID" sz="2400" dirty="0"/>
              <a:t> </a:t>
            </a:r>
            <a:r>
              <a:rPr lang="en-ID" sz="2400" dirty="0" err="1"/>
              <a:t>dari</a:t>
            </a:r>
            <a:r>
              <a:rPr lang="en-ID" sz="2400" dirty="0"/>
              <a:t> </a:t>
            </a:r>
            <a:r>
              <a:rPr lang="en-ID" sz="2400" dirty="0" err="1"/>
              <a:t>Jabatan</a:t>
            </a:r>
            <a:r>
              <a:rPr lang="en-ID" sz="2400" dirty="0"/>
              <a:t> </a:t>
            </a:r>
            <a:r>
              <a:rPr lang="en-ID" sz="2400" dirty="0" err="1"/>
              <a:t>Pimpinan</a:t>
            </a:r>
            <a:r>
              <a:rPr lang="en-ID" sz="2400" dirty="0"/>
              <a:t> Tinggi, </a:t>
            </a:r>
            <a:r>
              <a:rPr lang="en-ID" sz="2400" dirty="0" err="1"/>
              <a:t>Jabatan</a:t>
            </a:r>
            <a:r>
              <a:rPr lang="en-ID" sz="2400" dirty="0"/>
              <a:t> </a:t>
            </a:r>
            <a:r>
              <a:rPr lang="en-ID" sz="2400" dirty="0" err="1"/>
              <a:t>Administrasi</a:t>
            </a:r>
            <a:r>
              <a:rPr lang="en-ID" sz="2400" dirty="0"/>
              <a:t> </a:t>
            </a:r>
            <a:r>
              <a:rPr lang="en-ID" sz="2400" dirty="0" err="1"/>
              <a:t>ke</a:t>
            </a:r>
            <a:r>
              <a:rPr lang="en-ID" sz="2400" dirty="0"/>
              <a:t> </a:t>
            </a:r>
            <a:r>
              <a:rPr lang="en-ID" sz="2400" dirty="0" err="1"/>
              <a:t>dalam</a:t>
            </a:r>
            <a:r>
              <a:rPr lang="en-ID" sz="2400" dirty="0"/>
              <a:t> </a:t>
            </a:r>
            <a:r>
              <a:rPr lang="en-ID" sz="2400" dirty="0" err="1"/>
              <a:t>Jabatan</a:t>
            </a:r>
            <a:r>
              <a:rPr lang="en-ID" sz="2400" dirty="0"/>
              <a:t> </a:t>
            </a:r>
            <a:r>
              <a:rPr lang="en-ID" sz="2400" dirty="0" err="1"/>
              <a:t>Fungsional</a:t>
            </a:r>
            <a:r>
              <a:rPr lang="en-ID" sz="2400" dirty="0"/>
              <a:t> </a:t>
            </a:r>
            <a:r>
              <a:rPr lang="en-ID" sz="2400" b="1" dirty="0" err="1"/>
              <a:t>setelah</a:t>
            </a:r>
            <a:r>
              <a:rPr lang="en-ID" sz="2400" b="1" dirty="0"/>
              <a:t> Lulus Uji </a:t>
            </a:r>
            <a:r>
              <a:rPr lang="en-ID" sz="2400" b="1" dirty="0" err="1"/>
              <a:t>Kompetensi</a:t>
            </a:r>
            <a:endParaRPr lang="en-ID" sz="2400" b="1" dirty="0">
              <a:solidFill>
                <a:srgbClr val="FF0000"/>
              </a:solidFill>
            </a:endParaRPr>
          </a:p>
        </p:txBody>
      </p:sp>
      <p:cxnSp>
        <p:nvCxnSpPr>
          <p:cNvPr id="14" name="Straight Arrow Connector 13">
            <a:extLst>
              <a:ext uri="{FF2B5EF4-FFF2-40B4-BE49-F238E27FC236}">
                <a16:creationId xmlns:a16="http://schemas.microsoft.com/office/drawing/2014/main" id="{C1B98D9F-9AFB-EAD2-0818-6040949CFBBA}"/>
              </a:ext>
            </a:extLst>
          </p:cNvPr>
          <p:cNvCxnSpPr>
            <a:endCxn id="11" idx="1"/>
          </p:cNvCxnSpPr>
          <p:nvPr/>
        </p:nvCxnSpPr>
        <p:spPr>
          <a:xfrm flipV="1">
            <a:off x="7660889" y="2817248"/>
            <a:ext cx="1124799" cy="470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0F3FA10-B591-C076-2569-A8C4ACB96FEB}"/>
              </a:ext>
            </a:extLst>
          </p:cNvPr>
          <p:cNvCxnSpPr/>
          <p:nvPr/>
        </p:nvCxnSpPr>
        <p:spPr>
          <a:xfrm>
            <a:off x="7660888" y="4640907"/>
            <a:ext cx="95342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4C73DA3-48D9-CA37-85A2-90F410F1DB09}"/>
              </a:ext>
            </a:extLst>
          </p:cNvPr>
          <p:cNvCxnSpPr/>
          <p:nvPr/>
        </p:nvCxnSpPr>
        <p:spPr>
          <a:xfrm>
            <a:off x="7660888" y="6592370"/>
            <a:ext cx="95342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BAF12D7-2170-4C74-FE46-61E4636DC653}"/>
              </a:ext>
            </a:extLst>
          </p:cNvPr>
          <p:cNvSpPr txBox="1"/>
          <p:nvPr/>
        </p:nvSpPr>
        <p:spPr>
          <a:xfrm>
            <a:off x="8785688" y="5967057"/>
            <a:ext cx="9172554" cy="1200329"/>
          </a:xfrm>
          <a:prstGeom prst="rect">
            <a:avLst/>
          </a:prstGeom>
          <a:noFill/>
        </p:spPr>
        <p:txBody>
          <a:bodyPr wrap="square" rtlCol="0">
            <a:spAutoFit/>
          </a:bodyPr>
          <a:lstStyle/>
          <a:p>
            <a:pPr algn="just"/>
            <a:r>
              <a:rPr lang="en-ID" sz="2400" dirty="0" err="1"/>
              <a:t>Pengangkatan</a:t>
            </a:r>
            <a:r>
              <a:rPr lang="en-ID" sz="2400" dirty="0"/>
              <a:t> </a:t>
            </a:r>
            <a:r>
              <a:rPr lang="en-ID" sz="2400" dirty="0" err="1"/>
              <a:t>ke</a:t>
            </a:r>
            <a:r>
              <a:rPr lang="en-ID" sz="2400" dirty="0"/>
              <a:t> </a:t>
            </a:r>
            <a:r>
              <a:rPr lang="en-ID" sz="2400" dirty="0" err="1"/>
              <a:t>dalam</a:t>
            </a:r>
            <a:r>
              <a:rPr lang="en-ID" sz="2400" dirty="0"/>
              <a:t> JF </a:t>
            </a:r>
            <a:r>
              <a:rPr lang="en-ID" sz="2400" dirty="0" err="1"/>
              <a:t>Damkar</a:t>
            </a:r>
            <a:r>
              <a:rPr lang="en-ID" sz="2400" dirty="0"/>
              <a:t> dan JF </a:t>
            </a:r>
            <a:r>
              <a:rPr lang="en-ID" sz="2400" dirty="0" err="1"/>
              <a:t>Analis</a:t>
            </a:r>
            <a:r>
              <a:rPr lang="en-ID" sz="2400" dirty="0"/>
              <a:t> </a:t>
            </a:r>
            <a:r>
              <a:rPr lang="en-ID" sz="2400" dirty="0" err="1"/>
              <a:t>Kebakaran</a:t>
            </a:r>
            <a:r>
              <a:rPr lang="en-ID" sz="2400" dirty="0"/>
              <a:t> </a:t>
            </a:r>
            <a:r>
              <a:rPr lang="en-ID" sz="2400" dirty="0" err="1"/>
              <a:t>berdasarkan</a:t>
            </a:r>
            <a:r>
              <a:rPr lang="en-ID" sz="2400" dirty="0"/>
              <a:t> </a:t>
            </a:r>
            <a:r>
              <a:rPr lang="en-ID" sz="2400" dirty="0" err="1"/>
              <a:t>pangkat</a:t>
            </a:r>
            <a:r>
              <a:rPr lang="en-ID" sz="2400" dirty="0"/>
              <a:t> </a:t>
            </a:r>
            <a:r>
              <a:rPr lang="en-ID" sz="2400" dirty="0" err="1"/>
              <a:t>terakhir</a:t>
            </a:r>
            <a:r>
              <a:rPr lang="en-ID" sz="2400" dirty="0"/>
              <a:t> dan </a:t>
            </a:r>
            <a:r>
              <a:rPr lang="en-ID" sz="2400" dirty="0" err="1"/>
              <a:t>pendidikan</a:t>
            </a:r>
            <a:r>
              <a:rPr lang="en-ID" sz="2400" dirty="0"/>
              <a:t> </a:t>
            </a:r>
            <a:r>
              <a:rPr lang="en-ID" sz="2400" dirty="0" err="1"/>
              <a:t>terakhir</a:t>
            </a:r>
            <a:r>
              <a:rPr lang="en-ID" sz="2400" dirty="0"/>
              <a:t>. </a:t>
            </a:r>
            <a:r>
              <a:rPr lang="en-ID" sz="2400" b="1" dirty="0"/>
              <a:t>(</a:t>
            </a:r>
            <a:r>
              <a:rPr lang="en-ID" sz="2400" b="1" dirty="0" err="1"/>
              <a:t>Sudah</a:t>
            </a:r>
            <a:r>
              <a:rPr lang="en-ID" sz="2400" b="1" dirty="0"/>
              <a:t> </a:t>
            </a:r>
            <a:r>
              <a:rPr lang="en-ID" sz="2400" b="1" dirty="0" err="1"/>
              <a:t>berakhir</a:t>
            </a:r>
            <a:r>
              <a:rPr lang="en-ID" sz="2400" b="1" dirty="0"/>
              <a:t> per September 2021)</a:t>
            </a:r>
            <a:endParaRPr lang="en-ID" sz="2400" b="1" dirty="0">
              <a:solidFill>
                <a:srgbClr val="FF0000"/>
              </a:solidFill>
            </a:endParaRPr>
          </a:p>
        </p:txBody>
      </p:sp>
      <p:cxnSp>
        <p:nvCxnSpPr>
          <p:cNvPr id="18" name="Straight Arrow Connector 17">
            <a:extLst>
              <a:ext uri="{FF2B5EF4-FFF2-40B4-BE49-F238E27FC236}">
                <a16:creationId xmlns:a16="http://schemas.microsoft.com/office/drawing/2014/main" id="{5D248499-EDE4-0201-CE31-328335E6D28A}"/>
              </a:ext>
            </a:extLst>
          </p:cNvPr>
          <p:cNvCxnSpPr/>
          <p:nvPr/>
        </p:nvCxnSpPr>
        <p:spPr>
          <a:xfrm>
            <a:off x="7660888" y="8326385"/>
            <a:ext cx="95342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E669EFE-C8D6-A2AF-13E4-C9079AA77B9E}"/>
              </a:ext>
            </a:extLst>
          </p:cNvPr>
          <p:cNvSpPr txBox="1"/>
          <p:nvPr/>
        </p:nvSpPr>
        <p:spPr>
          <a:xfrm>
            <a:off x="8815040" y="7887803"/>
            <a:ext cx="9172554" cy="830997"/>
          </a:xfrm>
          <a:prstGeom prst="rect">
            <a:avLst/>
          </a:prstGeom>
          <a:noFill/>
        </p:spPr>
        <p:txBody>
          <a:bodyPr wrap="square" rtlCol="0">
            <a:spAutoFit/>
          </a:bodyPr>
          <a:lstStyle/>
          <a:p>
            <a:pPr algn="just"/>
            <a:r>
              <a:rPr lang="en-ID" sz="2400" dirty="0" err="1"/>
              <a:t>Digunakan</a:t>
            </a:r>
            <a:r>
              <a:rPr lang="en-ID" sz="2400" dirty="0"/>
              <a:t> </a:t>
            </a:r>
            <a:r>
              <a:rPr lang="en-ID" sz="2400" dirty="0" err="1"/>
              <a:t>untuk</a:t>
            </a:r>
            <a:r>
              <a:rPr lang="en-ID" sz="2400" dirty="0"/>
              <a:t> proses </a:t>
            </a:r>
            <a:r>
              <a:rPr lang="en-ID" sz="2400" dirty="0" err="1"/>
              <a:t>kenaikan</a:t>
            </a:r>
            <a:r>
              <a:rPr lang="en-ID" sz="2400" dirty="0"/>
              <a:t> </a:t>
            </a:r>
            <a:r>
              <a:rPr lang="en-ID" sz="2400" dirty="0" err="1"/>
              <a:t>jenjang</a:t>
            </a:r>
            <a:r>
              <a:rPr lang="en-ID" sz="2400" dirty="0"/>
              <a:t> </a:t>
            </a:r>
            <a:r>
              <a:rPr lang="en-ID" sz="2400" dirty="0" err="1"/>
              <a:t>jabatan</a:t>
            </a:r>
            <a:r>
              <a:rPr lang="en-ID" sz="2400" dirty="0"/>
              <a:t> </a:t>
            </a:r>
            <a:r>
              <a:rPr lang="en-ID" sz="2400" dirty="0" err="1"/>
              <a:t>dengan</a:t>
            </a:r>
            <a:r>
              <a:rPr lang="en-ID" sz="2400" dirty="0"/>
              <a:t> </a:t>
            </a:r>
            <a:r>
              <a:rPr lang="en-ID" sz="2400" dirty="0" err="1"/>
              <a:t>beberapa</a:t>
            </a:r>
            <a:r>
              <a:rPr lang="en-ID" sz="2400" dirty="0"/>
              <a:t> </a:t>
            </a:r>
            <a:r>
              <a:rPr lang="en-ID" sz="2400" dirty="0" err="1"/>
              <a:t>kriteria</a:t>
            </a:r>
            <a:r>
              <a:rPr lang="en-ID" sz="2400" dirty="0"/>
              <a:t> dan </a:t>
            </a:r>
            <a:r>
              <a:rPr lang="en-ID" sz="2400" b="1" dirty="0"/>
              <a:t>lulus Uji </a:t>
            </a:r>
            <a:r>
              <a:rPr lang="en-ID" sz="2400" b="1" dirty="0" err="1"/>
              <a:t>Kompetensi</a:t>
            </a:r>
            <a:endParaRPr lang="en-ID" sz="2400" b="1" dirty="0">
              <a:solidFill>
                <a:srgbClr val="FF0000"/>
              </a:solidFill>
            </a:endParaRPr>
          </a:p>
        </p:txBody>
      </p:sp>
      <p:sp>
        <p:nvSpPr>
          <p:cNvPr id="2" name="Freeform 2">
            <a:extLst>
              <a:ext uri="{FF2B5EF4-FFF2-40B4-BE49-F238E27FC236}">
                <a16:creationId xmlns:a16="http://schemas.microsoft.com/office/drawing/2014/main" id="{16CE9F03-DCB2-9B53-BDC6-D253444CF5CC}"/>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3" name="Freeform 8">
            <a:extLst>
              <a:ext uri="{FF2B5EF4-FFF2-40B4-BE49-F238E27FC236}">
                <a16:creationId xmlns:a16="http://schemas.microsoft.com/office/drawing/2014/main" id="{363D115A-3B5F-F5A6-A852-E2D3B47BDD9F}"/>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5">
            <a:extLst>
              <a:ext uri="{FF2B5EF4-FFF2-40B4-BE49-F238E27FC236}">
                <a16:creationId xmlns:a16="http://schemas.microsoft.com/office/drawing/2014/main" id="{EB97F6BF-CB45-B0F8-8019-77984A179F5E}"/>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13" name="Freeform 6">
            <a:extLst>
              <a:ext uri="{FF2B5EF4-FFF2-40B4-BE49-F238E27FC236}">
                <a16:creationId xmlns:a16="http://schemas.microsoft.com/office/drawing/2014/main" id="{90E11418-AAEF-6946-526B-DD8A68C18F7B}"/>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20" name="TextBox 7">
            <a:extLst>
              <a:ext uri="{FF2B5EF4-FFF2-40B4-BE49-F238E27FC236}">
                <a16:creationId xmlns:a16="http://schemas.microsoft.com/office/drawing/2014/main" id="{677DCFAF-4406-8951-FB5F-CE7A79C26B0C}"/>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1012619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8766BA-4226-4880-A0F8-025E2F9D7C73}"/>
              </a:ext>
            </a:extLst>
          </p:cNvPr>
          <p:cNvSpPr/>
          <p:nvPr/>
        </p:nvSpPr>
        <p:spPr>
          <a:xfrm>
            <a:off x="3581400" y="1805492"/>
            <a:ext cx="12121215" cy="738664"/>
          </a:xfrm>
          <a:prstGeom prst="rect">
            <a:avLst/>
          </a:prstGeom>
        </p:spPr>
        <p:txBody>
          <a:bodyPr wrap="square">
            <a:spAutoFit/>
          </a:bodyPr>
          <a:lstStyle/>
          <a:p>
            <a:pPr algn="ctr"/>
            <a:r>
              <a:rPr lang="en-ID" sz="4200" dirty="0">
                <a:solidFill>
                  <a:srgbClr val="0070C0"/>
                </a:solidFill>
                <a:latin typeface="AR CENA" panose="02000000000000000000" pitchFamily="2" charset="0"/>
                <a:cs typeface="Arial" pitchFamily="34" charset="0"/>
              </a:rPr>
              <a:t>BAGAIMANA DENGAN TENAGA KONTRAK?</a:t>
            </a:r>
            <a:endParaRPr lang="en-US" sz="4200" dirty="0">
              <a:solidFill>
                <a:srgbClr val="0070C0"/>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61205484-5DBB-4A3C-ABC0-36746E9677E6}"/>
              </a:ext>
            </a:extLst>
          </p:cNvPr>
          <p:cNvSpPr/>
          <p:nvPr/>
        </p:nvSpPr>
        <p:spPr>
          <a:xfrm>
            <a:off x="3048000" y="3620699"/>
            <a:ext cx="3048000" cy="1395900"/>
          </a:xfrm>
          <a:custGeom>
            <a:avLst/>
            <a:gdLst>
              <a:gd name="connsiteX0" fmla="*/ 0 w 2032000"/>
              <a:gd name="connsiteY0" fmla="*/ 0 h 930600"/>
              <a:gd name="connsiteX1" fmla="*/ 2032000 w 2032000"/>
              <a:gd name="connsiteY1" fmla="*/ 0 h 930600"/>
              <a:gd name="connsiteX2" fmla="*/ 2032000 w 2032000"/>
              <a:gd name="connsiteY2" fmla="*/ 930600 h 930600"/>
              <a:gd name="connsiteX3" fmla="*/ 0 w 2032000"/>
              <a:gd name="connsiteY3" fmla="*/ 930600 h 930600"/>
              <a:gd name="connsiteX4" fmla="*/ 0 w 203200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930600">
                <a:moveTo>
                  <a:pt x="0" y="0"/>
                </a:moveTo>
                <a:lnTo>
                  <a:pt x="2032000" y="0"/>
                </a:lnTo>
                <a:lnTo>
                  <a:pt x="2032000" y="930600"/>
                </a:lnTo>
                <a:lnTo>
                  <a:pt x="0" y="9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8724" tIns="163830" rIns="458724" bIns="163830" numCol="1" spcCol="1270" anchor="ctr" anchorCtr="0">
            <a:noAutofit/>
          </a:bodyPr>
          <a:lstStyle/>
          <a:p>
            <a:pPr algn="r" defTabSz="2867025">
              <a:lnSpc>
                <a:spcPct val="90000"/>
              </a:lnSpc>
              <a:spcBef>
                <a:spcPct val="0"/>
              </a:spcBef>
              <a:spcAft>
                <a:spcPct val="35000"/>
              </a:spcAft>
            </a:pPr>
            <a:endParaRPr lang="en-ID" sz="6450" dirty="0"/>
          </a:p>
        </p:txBody>
      </p:sp>
      <p:sp>
        <p:nvSpPr>
          <p:cNvPr id="13" name="Freeform: Shape 12">
            <a:extLst>
              <a:ext uri="{FF2B5EF4-FFF2-40B4-BE49-F238E27FC236}">
                <a16:creationId xmlns:a16="http://schemas.microsoft.com/office/drawing/2014/main" id="{9662686F-A33F-47EC-A9E4-B26DAE3FFE9C}"/>
              </a:ext>
            </a:extLst>
          </p:cNvPr>
          <p:cNvSpPr/>
          <p:nvPr/>
        </p:nvSpPr>
        <p:spPr>
          <a:xfrm>
            <a:off x="2210864" y="4318649"/>
            <a:ext cx="5603060" cy="1912212"/>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245745" tIns="245745" rIns="245745" bIns="245745" numCol="1" spcCol="1270" anchor="ctr" anchorCtr="0">
            <a:noAutofit/>
          </a:bodyPr>
          <a:lstStyle/>
          <a:p>
            <a:pPr marL="0" lvl="1" algn="ctr" defTabSz="2867025">
              <a:lnSpc>
                <a:spcPct val="90000"/>
              </a:lnSpc>
              <a:spcBef>
                <a:spcPct val="0"/>
              </a:spcBef>
              <a:spcAft>
                <a:spcPct val="15000"/>
              </a:spcAft>
            </a:pPr>
            <a:r>
              <a:rPr lang="en-ID" sz="4500" dirty="0" err="1">
                <a:solidFill>
                  <a:schemeClr val="tx1"/>
                </a:solidFill>
                <a:latin typeface="Angsana New" panose="02020603050405020304" pitchFamily="18" charset="-34"/>
                <a:cs typeface="Angsana New" panose="02020603050405020304" pitchFamily="18" charset="-34"/>
              </a:rPr>
              <a:t>Pegawai</a:t>
            </a:r>
            <a:r>
              <a:rPr lang="en-ID" sz="4500" dirty="0">
                <a:solidFill>
                  <a:schemeClr val="tx1"/>
                </a:solidFill>
                <a:latin typeface="Angsana New" panose="02020603050405020304" pitchFamily="18" charset="-34"/>
                <a:cs typeface="Angsana New" panose="02020603050405020304" pitchFamily="18" charset="-34"/>
              </a:rPr>
              <a:t> </a:t>
            </a:r>
            <a:r>
              <a:rPr lang="en-ID" sz="4500" dirty="0" err="1">
                <a:solidFill>
                  <a:schemeClr val="tx1"/>
                </a:solidFill>
                <a:latin typeface="Angsana New" panose="02020603050405020304" pitchFamily="18" charset="-34"/>
                <a:cs typeface="Angsana New" panose="02020603050405020304" pitchFamily="18" charset="-34"/>
              </a:rPr>
              <a:t>Pemerintah</a:t>
            </a:r>
            <a:r>
              <a:rPr lang="en-ID" sz="4500" dirty="0">
                <a:solidFill>
                  <a:schemeClr val="tx1"/>
                </a:solidFill>
                <a:latin typeface="Angsana New" panose="02020603050405020304" pitchFamily="18" charset="-34"/>
                <a:cs typeface="Angsana New" panose="02020603050405020304" pitchFamily="18" charset="-34"/>
              </a:rPr>
              <a:t> </a:t>
            </a:r>
            <a:r>
              <a:rPr lang="en-ID" sz="4500" dirty="0" err="1">
                <a:solidFill>
                  <a:schemeClr val="tx1"/>
                </a:solidFill>
                <a:latin typeface="Angsana New" panose="02020603050405020304" pitchFamily="18" charset="-34"/>
                <a:cs typeface="Angsana New" panose="02020603050405020304" pitchFamily="18" charset="-34"/>
              </a:rPr>
              <a:t>Dengan</a:t>
            </a:r>
            <a:r>
              <a:rPr lang="en-ID" sz="4500" dirty="0">
                <a:solidFill>
                  <a:schemeClr val="tx1"/>
                </a:solidFill>
                <a:latin typeface="Angsana New" panose="02020603050405020304" pitchFamily="18" charset="-34"/>
                <a:cs typeface="Angsana New" panose="02020603050405020304" pitchFamily="18" charset="-34"/>
              </a:rPr>
              <a:t> </a:t>
            </a:r>
            <a:r>
              <a:rPr lang="en-ID" sz="4500" dirty="0" err="1">
                <a:solidFill>
                  <a:schemeClr val="tx1"/>
                </a:solidFill>
                <a:latin typeface="Angsana New" panose="02020603050405020304" pitchFamily="18" charset="-34"/>
                <a:cs typeface="Angsana New" panose="02020603050405020304" pitchFamily="18" charset="-34"/>
              </a:rPr>
              <a:t>Perjanjian</a:t>
            </a:r>
            <a:r>
              <a:rPr lang="en-ID" sz="4500" dirty="0">
                <a:solidFill>
                  <a:schemeClr val="tx1"/>
                </a:solidFill>
                <a:latin typeface="Angsana New" panose="02020603050405020304" pitchFamily="18" charset="-34"/>
                <a:cs typeface="Angsana New" panose="02020603050405020304" pitchFamily="18" charset="-34"/>
              </a:rPr>
              <a:t> </a:t>
            </a:r>
            <a:r>
              <a:rPr lang="en-ID" sz="4500" dirty="0" err="1">
                <a:solidFill>
                  <a:schemeClr val="tx1"/>
                </a:solidFill>
                <a:latin typeface="Angsana New" panose="02020603050405020304" pitchFamily="18" charset="-34"/>
                <a:cs typeface="Angsana New" panose="02020603050405020304" pitchFamily="18" charset="-34"/>
              </a:rPr>
              <a:t>Kerja</a:t>
            </a:r>
            <a:r>
              <a:rPr lang="en-ID" sz="4500" dirty="0">
                <a:solidFill>
                  <a:schemeClr val="tx1"/>
                </a:solidFill>
                <a:latin typeface="Angsana New" panose="02020603050405020304" pitchFamily="18" charset="-34"/>
                <a:cs typeface="Angsana New" panose="02020603050405020304" pitchFamily="18" charset="-34"/>
              </a:rPr>
              <a:t> (PPPK)</a:t>
            </a:r>
          </a:p>
        </p:txBody>
      </p:sp>
      <p:sp>
        <p:nvSpPr>
          <p:cNvPr id="14" name="TextBox 13">
            <a:extLst>
              <a:ext uri="{FF2B5EF4-FFF2-40B4-BE49-F238E27FC236}">
                <a16:creationId xmlns:a16="http://schemas.microsoft.com/office/drawing/2014/main" id="{5C3F22DB-AC00-45A6-8537-A445B0E2924B}"/>
              </a:ext>
            </a:extLst>
          </p:cNvPr>
          <p:cNvSpPr txBox="1"/>
          <p:nvPr/>
        </p:nvSpPr>
        <p:spPr>
          <a:xfrm>
            <a:off x="2066665" y="6330990"/>
            <a:ext cx="5603060" cy="369332"/>
          </a:xfrm>
          <a:prstGeom prst="rect">
            <a:avLst/>
          </a:prstGeom>
          <a:noFill/>
        </p:spPr>
        <p:txBody>
          <a:bodyPr wrap="square" rtlCol="0">
            <a:spAutoFit/>
          </a:bodyPr>
          <a:lstStyle/>
          <a:p>
            <a:pPr algn="just"/>
            <a:r>
              <a:rPr lang="en-ID" dirty="0" err="1">
                <a:solidFill>
                  <a:srgbClr val="FF0000"/>
                </a:solidFill>
              </a:rPr>
              <a:t>Pasal</a:t>
            </a:r>
            <a:r>
              <a:rPr lang="en-ID" dirty="0">
                <a:solidFill>
                  <a:srgbClr val="FF0000"/>
                </a:solidFill>
              </a:rPr>
              <a:t> 74 </a:t>
            </a:r>
            <a:r>
              <a:rPr lang="en-ID" dirty="0" err="1">
                <a:solidFill>
                  <a:srgbClr val="FF0000"/>
                </a:solidFill>
              </a:rPr>
              <a:t>ayat</a:t>
            </a:r>
            <a:r>
              <a:rPr lang="en-ID" dirty="0">
                <a:solidFill>
                  <a:srgbClr val="FF0000"/>
                </a:solidFill>
              </a:rPr>
              <a:t> (2) PP 11/2017</a:t>
            </a:r>
          </a:p>
        </p:txBody>
      </p:sp>
      <p:cxnSp>
        <p:nvCxnSpPr>
          <p:cNvPr id="6" name="Straight Arrow Connector 5">
            <a:extLst>
              <a:ext uri="{FF2B5EF4-FFF2-40B4-BE49-F238E27FC236}">
                <a16:creationId xmlns:a16="http://schemas.microsoft.com/office/drawing/2014/main" id="{9412F875-BA90-414C-8C6D-416916F8DC34}"/>
              </a:ext>
            </a:extLst>
          </p:cNvPr>
          <p:cNvCxnSpPr>
            <a:cxnSpLocks/>
          </p:cNvCxnSpPr>
          <p:nvPr/>
        </p:nvCxnSpPr>
        <p:spPr>
          <a:xfrm>
            <a:off x="8302083" y="5430869"/>
            <a:ext cx="168383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0285915-54DE-4974-A1C6-FCFCE2C27A11}"/>
              </a:ext>
            </a:extLst>
          </p:cNvPr>
          <p:cNvSpPr txBox="1"/>
          <p:nvPr/>
        </p:nvSpPr>
        <p:spPr>
          <a:xfrm>
            <a:off x="10184651" y="4094162"/>
            <a:ext cx="7051962" cy="2677656"/>
          </a:xfrm>
          <a:prstGeom prst="rect">
            <a:avLst/>
          </a:prstGeom>
          <a:noFill/>
        </p:spPr>
        <p:txBody>
          <a:bodyPr wrap="square" rtlCol="0">
            <a:spAutoFit/>
          </a:bodyPr>
          <a:lstStyle/>
          <a:p>
            <a:pPr algn="just"/>
            <a:r>
              <a:rPr lang="en-ID" sz="2400" dirty="0">
                <a:solidFill>
                  <a:schemeClr val="accent1">
                    <a:lumMod val="75000"/>
                  </a:schemeClr>
                </a:solidFill>
                <a:latin typeface="Arial" panose="020B0604020202020204" pitchFamily="34" charset="0"/>
                <a:cs typeface="Arial" panose="020B0604020202020204" pitchFamily="34" charset="0"/>
              </a:rPr>
              <a:t>JF DAMKAR dan JF ANALIS KEBAKARAN </a:t>
            </a:r>
            <a:r>
              <a:rPr lang="en-ID" sz="2400" b="1" dirty="0" err="1">
                <a:solidFill>
                  <a:srgbClr val="FF0000"/>
                </a:solidFill>
                <a:latin typeface="Arial" panose="020B0604020202020204" pitchFamily="34" charset="0"/>
                <a:cs typeface="Arial" panose="020B0604020202020204" pitchFamily="34" charset="0"/>
              </a:rPr>
              <a:t>dapat</a:t>
            </a:r>
            <a:r>
              <a:rPr lang="en-ID" sz="2400" b="1" dirty="0">
                <a:solidFill>
                  <a:srgbClr val="FF0000"/>
                </a:solidFill>
                <a:latin typeface="Arial" panose="020B0604020202020204" pitchFamily="34" charset="0"/>
                <a:cs typeface="Arial" panose="020B0604020202020204" pitchFamily="34" charset="0"/>
              </a:rPr>
              <a:t> </a:t>
            </a:r>
            <a:r>
              <a:rPr lang="en-ID" sz="2400" b="1" dirty="0" err="1">
                <a:solidFill>
                  <a:srgbClr val="FF0000"/>
                </a:solidFill>
                <a:latin typeface="Arial" panose="020B0604020202020204" pitchFamily="34" charset="0"/>
                <a:cs typeface="Arial" panose="020B0604020202020204" pitchFamily="34" charset="0"/>
              </a:rPr>
              <a:t>diisi</a:t>
            </a:r>
            <a:r>
              <a:rPr lang="en-ID" sz="2400" b="1" dirty="0">
                <a:solidFill>
                  <a:srgbClr val="FF0000"/>
                </a:solidFill>
                <a:latin typeface="Arial" panose="020B0604020202020204" pitchFamily="34" charset="0"/>
                <a:cs typeface="Arial" panose="020B0604020202020204" pitchFamily="34" charset="0"/>
              </a:rPr>
              <a:t> oleh</a:t>
            </a:r>
            <a:r>
              <a:rPr lang="en-ID" sz="2400" b="1"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Pegawai</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Pemerintah</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Dengan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Perjanjian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Kerja</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b="1" dirty="0">
                <a:solidFill>
                  <a:srgbClr val="FF0000"/>
                </a:solidFill>
                <a:latin typeface="Arial" panose="020B0604020202020204" pitchFamily="34" charset="0"/>
                <a:cs typeface="Arial" panose="020B0604020202020204" pitchFamily="34" charset="0"/>
              </a:rPr>
              <a:t>PPPK</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setelah</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ada</a:t>
            </a:r>
            <a:r>
              <a:rPr lang="en-ID" sz="2400" dirty="0">
                <a:solidFill>
                  <a:schemeClr val="accent1">
                    <a:lumMod val="75000"/>
                  </a:schemeClr>
                </a:solidFill>
                <a:latin typeface="Arial" panose="020B0604020202020204" pitchFamily="34" charset="0"/>
                <a:cs typeface="Arial" panose="020B0604020202020204" pitchFamily="34" charset="0"/>
              </a:rPr>
              <a:t> Keputusan Menteri </a:t>
            </a:r>
            <a:r>
              <a:rPr lang="en-ID" sz="2400" dirty="0" err="1">
                <a:solidFill>
                  <a:schemeClr val="accent1">
                    <a:lumMod val="75000"/>
                  </a:schemeClr>
                </a:solidFill>
                <a:latin typeface="Arial" panose="020B0604020202020204" pitchFamily="34" charset="0"/>
                <a:cs typeface="Arial" panose="020B0604020202020204" pitchFamily="34" charset="0"/>
              </a:rPr>
              <a:t>Pendayagunaan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Aparatur</a:t>
            </a:r>
            <a:r>
              <a:rPr lang="en-ID" sz="2400" dirty="0">
                <a:solidFill>
                  <a:schemeClr val="accent1">
                    <a:lumMod val="75000"/>
                  </a:schemeClr>
                </a:solidFill>
                <a:latin typeface="Arial" panose="020B0604020202020204" pitchFamily="34" charset="0"/>
                <a:cs typeface="Arial" panose="020B0604020202020204" pitchFamily="34" charset="0"/>
              </a:rPr>
              <a:t> Negara dan Reformasi </a:t>
            </a:r>
            <a:r>
              <a:rPr lang="en-ID" sz="2400" dirty="0" err="1">
                <a:solidFill>
                  <a:schemeClr val="accent1">
                    <a:lumMod val="75000"/>
                  </a:schemeClr>
                </a:solidFill>
                <a:latin typeface="Arial" panose="020B0604020202020204" pitchFamily="34" charset="0"/>
                <a:cs typeface="Arial" panose="020B0604020202020204" pitchFamily="34" charset="0"/>
              </a:rPr>
              <a:t>Birokrasi</a:t>
            </a:r>
            <a:r>
              <a:rPr lang="en-ID" sz="2400" dirty="0">
                <a:solidFill>
                  <a:schemeClr val="accent1">
                    <a:lumMod val="75000"/>
                  </a:schemeClr>
                </a:solidFill>
                <a:latin typeface="Arial" panose="020B0604020202020204" pitchFamily="34" charset="0"/>
                <a:cs typeface="Arial" panose="020B0604020202020204" pitchFamily="34" charset="0"/>
              </a:rPr>
              <a:t> No. 1197 </a:t>
            </a:r>
            <a:r>
              <a:rPr lang="en-ID" sz="2400" dirty="0" err="1">
                <a:solidFill>
                  <a:schemeClr val="accent1">
                    <a:lumMod val="75000"/>
                  </a:schemeClr>
                </a:solidFill>
                <a:latin typeface="Arial" panose="020B0604020202020204" pitchFamily="34" charset="0"/>
                <a:cs typeface="Arial" panose="020B0604020202020204" pitchFamily="34" charset="0"/>
              </a:rPr>
              <a:t>Tahun</a:t>
            </a:r>
            <a:r>
              <a:rPr lang="en-ID" sz="2400" dirty="0">
                <a:solidFill>
                  <a:schemeClr val="accent1">
                    <a:lumMod val="75000"/>
                  </a:schemeClr>
                </a:solidFill>
                <a:latin typeface="Arial" panose="020B0604020202020204" pitchFamily="34" charset="0"/>
                <a:cs typeface="Arial" panose="020B0604020202020204" pitchFamily="34" charset="0"/>
              </a:rPr>
              <a:t> 2021 </a:t>
            </a:r>
            <a:r>
              <a:rPr lang="en-ID" sz="2400" dirty="0" err="1">
                <a:solidFill>
                  <a:schemeClr val="accent1">
                    <a:lumMod val="75000"/>
                  </a:schemeClr>
                </a:solidFill>
                <a:latin typeface="Arial" panose="020B0604020202020204" pitchFamily="34" charset="0"/>
                <a:cs typeface="Arial" panose="020B0604020202020204" pitchFamily="34" charset="0"/>
              </a:rPr>
              <a:t>tentang</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Jabatan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Fungsional</a:t>
            </a:r>
            <a:r>
              <a:rPr lang="en-ID" sz="2400" dirty="0">
                <a:solidFill>
                  <a:schemeClr val="accent1">
                    <a:lumMod val="75000"/>
                  </a:schemeClr>
                </a:solidFill>
                <a:latin typeface="Arial" panose="020B0604020202020204" pitchFamily="34" charset="0"/>
                <a:cs typeface="Arial" panose="020B0604020202020204" pitchFamily="34" charset="0"/>
              </a:rPr>
              <a:t> Yang </a:t>
            </a:r>
            <a:r>
              <a:rPr lang="en-ID" sz="2400" dirty="0" err="1">
                <a:solidFill>
                  <a:schemeClr val="accent1">
                    <a:lumMod val="75000"/>
                  </a:schemeClr>
                </a:solidFill>
                <a:latin typeface="Arial" panose="020B0604020202020204" pitchFamily="34" charset="0"/>
                <a:cs typeface="Arial" panose="020B0604020202020204" pitchFamily="34" charset="0"/>
              </a:rPr>
              <a:t>Dapat</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Diisi</a:t>
            </a:r>
            <a:r>
              <a:rPr lang="en-ID" sz="2400" dirty="0">
                <a:solidFill>
                  <a:schemeClr val="accent1">
                    <a:lumMod val="75000"/>
                  </a:schemeClr>
                </a:solidFill>
                <a:latin typeface="Arial" panose="020B0604020202020204" pitchFamily="34" charset="0"/>
                <a:cs typeface="Arial" panose="020B0604020202020204" pitchFamily="34" charset="0"/>
              </a:rPr>
              <a:t> Oleh </a:t>
            </a:r>
            <a:r>
              <a:rPr lang="en-ID" sz="2400" dirty="0" err="1">
                <a:solidFill>
                  <a:schemeClr val="accent1">
                    <a:lumMod val="75000"/>
                  </a:schemeClr>
                </a:solidFill>
                <a:latin typeface="Arial" panose="020B0604020202020204" pitchFamily="34" charset="0"/>
                <a:cs typeface="Arial" panose="020B0604020202020204" pitchFamily="34" charset="0"/>
              </a:rPr>
              <a:t>Pegawai</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Pemerintah</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Dengan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Perjanjian</a:t>
            </a:r>
            <a:r>
              <a:rPr lang="en-ID" sz="2400" dirty="0">
                <a:solidFill>
                  <a:schemeClr val="accent1">
                    <a:lumMod val="75000"/>
                  </a:schemeClr>
                </a:solidFill>
                <a:latin typeface="Arial" panose="020B0604020202020204" pitchFamily="34" charset="0"/>
                <a:cs typeface="Arial" panose="020B0604020202020204" pitchFamily="34" charset="0"/>
              </a:rPr>
              <a:t> </a:t>
            </a:r>
            <a:r>
              <a:rPr lang="en-ID" sz="2400" dirty="0" err="1">
                <a:solidFill>
                  <a:schemeClr val="accent1">
                    <a:lumMod val="75000"/>
                  </a:schemeClr>
                </a:solidFill>
                <a:latin typeface="Arial" panose="020B0604020202020204" pitchFamily="34" charset="0"/>
                <a:cs typeface="Arial" panose="020B0604020202020204" pitchFamily="34" charset="0"/>
              </a:rPr>
              <a:t>Kerja</a:t>
            </a:r>
            <a:endParaRPr lang="en-ID" sz="2400" dirty="0">
              <a:solidFill>
                <a:schemeClr val="accent1">
                  <a:lumMod val="7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F25D458-2709-E3EC-7015-C6E464C61E19}"/>
              </a:ext>
            </a:extLst>
          </p:cNvPr>
          <p:cNvSpPr txBox="1"/>
          <p:nvPr/>
        </p:nvSpPr>
        <p:spPr>
          <a:xfrm>
            <a:off x="2066665" y="3082619"/>
            <a:ext cx="5603060" cy="1200329"/>
          </a:xfrm>
          <a:prstGeom prst="rect">
            <a:avLst/>
          </a:prstGeom>
          <a:noFill/>
        </p:spPr>
        <p:txBody>
          <a:bodyPr wrap="square" rtlCol="0">
            <a:spAutoFit/>
          </a:bodyPr>
          <a:lstStyle/>
          <a:p>
            <a:pPr algn="ctr"/>
            <a:r>
              <a:rPr lang="en-ID" sz="7200" b="1" dirty="0">
                <a:solidFill>
                  <a:srgbClr val="FF0000"/>
                </a:solidFill>
                <a:latin typeface="Angsana New" panose="02020603050405020304" pitchFamily="18" charset="-34"/>
                <a:cs typeface="Angsana New" panose="02020603050405020304" pitchFamily="18" charset="-34"/>
              </a:rPr>
              <a:t>SELEKSI </a:t>
            </a:r>
          </a:p>
        </p:txBody>
      </p:sp>
      <p:sp>
        <p:nvSpPr>
          <p:cNvPr id="2" name="Freeform 2">
            <a:extLst>
              <a:ext uri="{FF2B5EF4-FFF2-40B4-BE49-F238E27FC236}">
                <a16:creationId xmlns:a16="http://schemas.microsoft.com/office/drawing/2014/main" id="{1FFC6884-236B-F2F4-2FAB-7FAF74EB52B9}"/>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3" name="Freeform 8">
            <a:extLst>
              <a:ext uri="{FF2B5EF4-FFF2-40B4-BE49-F238E27FC236}">
                <a16:creationId xmlns:a16="http://schemas.microsoft.com/office/drawing/2014/main" id="{99EF06BF-DD1F-CBD0-3F2B-91919F6A53CB}"/>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5">
            <a:extLst>
              <a:ext uri="{FF2B5EF4-FFF2-40B4-BE49-F238E27FC236}">
                <a16:creationId xmlns:a16="http://schemas.microsoft.com/office/drawing/2014/main" id="{189463CF-BA86-43C6-5B49-15171510B0AB}"/>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5" name="Freeform 6">
            <a:extLst>
              <a:ext uri="{FF2B5EF4-FFF2-40B4-BE49-F238E27FC236}">
                <a16:creationId xmlns:a16="http://schemas.microsoft.com/office/drawing/2014/main" id="{B50FA608-BAB9-318D-4C6C-9EB36323CFEF}"/>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a:extLst>
              <a:ext uri="{FF2B5EF4-FFF2-40B4-BE49-F238E27FC236}">
                <a16:creationId xmlns:a16="http://schemas.microsoft.com/office/drawing/2014/main" id="{DBAD591F-16B4-7098-267C-B0F571C0AD2B}"/>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346774448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87FE7-A49D-6818-78E8-521DD2141E8F}"/>
              </a:ext>
            </a:extLst>
          </p:cNvPr>
          <p:cNvSpPr>
            <a:spLocks noGrp="1"/>
          </p:cNvSpPr>
          <p:nvPr>
            <p:ph type="sldNum" sz="quarter" idx="12"/>
          </p:nvPr>
        </p:nvSpPr>
        <p:spPr/>
        <p:txBody>
          <a:bodyPr/>
          <a:lstStyle/>
          <a:p>
            <a:pPr marL="57150">
              <a:spcBef>
                <a:spcPts val="381"/>
              </a:spcBef>
            </a:pPr>
            <a:fld id="{81D60167-4931-47E6-BA6A-407CBD079E47}" type="slidenum">
              <a:rPr lang="en-ID" spc="-8"/>
              <a:pPr marL="57150">
                <a:spcBef>
                  <a:spcPts val="381"/>
                </a:spcBef>
              </a:pPr>
              <a:t>22</a:t>
            </a:fld>
            <a:endParaRPr lang="en-ID" spc="-8" dirty="0"/>
          </a:p>
        </p:txBody>
      </p:sp>
      <p:grpSp>
        <p:nvGrpSpPr>
          <p:cNvPr id="17" name="Group 16">
            <a:extLst>
              <a:ext uri="{FF2B5EF4-FFF2-40B4-BE49-F238E27FC236}">
                <a16:creationId xmlns:a16="http://schemas.microsoft.com/office/drawing/2014/main" id="{17C43D05-F4EB-8948-FB2D-376B71F5CE82}"/>
              </a:ext>
            </a:extLst>
          </p:cNvPr>
          <p:cNvGrpSpPr/>
          <p:nvPr/>
        </p:nvGrpSpPr>
        <p:grpSpPr>
          <a:xfrm>
            <a:off x="684605" y="2068217"/>
            <a:ext cx="15340997" cy="962817"/>
            <a:chOff x="2554566" y="1513987"/>
            <a:chExt cx="8732270" cy="641878"/>
          </a:xfrm>
        </p:grpSpPr>
        <p:sp>
          <p:nvSpPr>
            <p:cNvPr id="18" name="Straight Connector 17">
              <a:extLst>
                <a:ext uri="{FF2B5EF4-FFF2-40B4-BE49-F238E27FC236}">
                  <a16:creationId xmlns:a16="http://schemas.microsoft.com/office/drawing/2014/main" id="{FF5E4D49-FB0C-9504-91C0-35A24015DCD2}"/>
                </a:ext>
              </a:extLst>
            </p:cNvPr>
            <p:cNvSpPr/>
            <p:nvPr/>
          </p:nvSpPr>
          <p:spPr>
            <a:xfrm flipV="1">
              <a:off x="2554566" y="2155864"/>
              <a:ext cx="8732270" cy="1"/>
            </a:xfrm>
            <a:prstGeom prst="line">
              <a:avLst/>
            </a:prstGeom>
            <a:ln w="28575">
              <a:solidFill>
                <a:schemeClr val="accent1"/>
              </a:solidFill>
              <a:prstDash val="sysDash"/>
            </a:ln>
          </p:spPr>
          <p:style>
            <a:lnRef idx="1">
              <a:schemeClr val="accent5"/>
            </a:lnRef>
            <a:fillRef idx="0">
              <a:schemeClr val="accent5"/>
            </a:fillRef>
            <a:effectRef idx="0">
              <a:schemeClr val="accent5"/>
            </a:effectRef>
            <a:fontRef idx="minor">
              <a:schemeClr val="tx1"/>
            </a:fontRef>
          </p:style>
          <p:txBody>
            <a:bodyPr/>
            <a:lstStyle/>
            <a:p>
              <a:endParaRPr lang="en-ID" sz="2700"/>
            </a:p>
          </p:txBody>
        </p:sp>
        <p:sp>
          <p:nvSpPr>
            <p:cNvPr id="19" name="Freeform: Shape 18">
              <a:extLst>
                <a:ext uri="{FF2B5EF4-FFF2-40B4-BE49-F238E27FC236}">
                  <a16:creationId xmlns:a16="http://schemas.microsoft.com/office/drawing/2014/main" id="{0E0E15FB-4712-4B16-0434-F5357AAA5322}"/>
                </a:ext>
              </a:extLst>
            </p:cNvPr>
            <p:cNvSpPr/>
            <p:nvPr/>
          </p:nvSpPr>
          <p:spPr>
            <a:xfrm>
              <a:off x="2554566" y="1543623"/>
              <a:ext cx="1330037" cy="584712"/>
            </a:xfrm>
            <a:custGeom>
              <a:avLst/>
              <a:gdLst>
                <a:gd name="connsiteX0" fmla="*/ 78444 w 2113280"/>
                <a:gd name="connsiteY0" fmla="*/ 0 h 470572"/>
                <a:gd name="connsiteX1" fmla="*/ 2034836 w 2113280"/>
                <a:gd name="connsiteY1" fmla="*/ 0 h 470572"/>
                <a:gd name="connsiteX2" fmla="*/ 2113280 w 2113280"/>
                <a:gd name="connsiteY2" fmla="*/ 78444 h 470572"/>
                <a:gd name="connsiteX3" fmla="*/ 2113280 w 2113280"/>
                <a:gd name="connsiteY3" fmla="*/ 470572 h 470572"/>
                <a:gd name="connsiteX4" fmla="*/ 2113280 w 2113280"/>
                <a:gd name="connsiteY4" fmla="*/ 470572 h 470572"/>
                <a:gd name="connsiteX5" fmla="*/ 0 w 2113280"/>
                <a:gd name="connsiteY5" fmla="*/ 470572 h 470572"/>
                <a:gd name="connsiteX6" fmla="*/ 0 w 2113280"/>
                <a:gd name="connsiteY6" fmla="*/ 470572 h 470572"/>
                <a:gd name="connsiteX7" fmla="*/ 0 w 2113280"/>
                <a:gd name="connsiteY7" fmla="*/ 78444 h 470572"/>
                <a:gd name="connsiteX8" fmla="*/ 78444 w 2113280"/>
                <a:gd name="connsiteY8" fmla="*/ 0 h 4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470572">
                  <a:moveTo>
                    <a:pt x="78444" y="0"/>
                  </a:moveTo>
                  <a:lnTo>
                    <a:pt x="2034836" y="0"/>
                  </a:lnTo>
                  <a:cubicBezTo>
                    <a:pt x="2078159" y="0"/>
                    <a:pt x="2113280" y="35121"/>
                    <a:pt x="2113280" y="78444"/>
                  </a:cubicBezTo>
                  <a:lnTo>
                    <a:pt x="2113280" y="470572"/>
                  </a:lnTo>
                  <a:lnTo>
                    <a:pt x="2113280" y="470572"/>
                  </a:lnTo>
                  <a:lnTo>
                    <a:pt x="0" y="470572"/>
                  </a:lnTo>
                  <a:lnTo>
                    <a:pt x="0" y="470572"/>
                  </a:lnTo>
                  <a:lnTo>
                    <a:pt x="0" y="78444"/>
                  </a:lnTo>
                  <a:cubicBezTo>
                    <a:pt x="0" y="35121"/>
                    <a:pt x="35121" y="0"/>
                    <a:pt x="78444"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902" tIns="105902" rIns="105902" bIns="71438" numCol="1" spcCol="1270" anchor="ctr" anchorCtr="0">
              <a:noAutofit/>
            </a:bodyPr>
            <a:lstStyle/>
            <a:p>
              <a:pPr algn="ctr" defTabSz="1666875">
                <a:lnSpc>
                  <a:spcPct val="90000"/>
                </a:lnSpc>
                <a:spcBef>
                  <a:spcPct val="0"/>
                </a:spcBef>
                <a:spcAft>
                  <a:spcPct val="35000"/>
                </a:spcAft>
              </a:pPr>
              <a:r>
                <a:rPr lang="en-ID" sz="3750" dirty="0"/>
                <a:t>1</a:t>
              </a:r>
            </a:p>
          </p:txBody>
        </p:sp>
        <p:sp>
          <p:nvSpPr>
            <p:cNvPr id="20" name="TextBox 19">
              <a:extLst>
                <a:ext uri="{FF2B5EF4-FFF2-40B4-BE49-F238E27FC236}">
                  <a16:creationId xmlns:a16="http://schemas.microsoft.com/office/drawing/2014/main" id="{78E327F9-A80A-525C-E8F2-1D618E55ED7D}"/>
                </a:ext>
              </a:extLst>
            </p:cNvPr>
            <p:cNvSpPr txBox="1"/>
            <p:nvPr/>
          </p:nvSpPr>
          <p:spPr>
            <a:xfrm>
              <a:off x="4091708" y="1513987"/>
              <a:ext cx="7195128" cy="615553"/>
            </a:xfrm>
            <a:prstGeom prst="rect">
              <a:avLst/>
            </a:prstGeom>
            <a:noFill/>
          </p:spPr>
          <p:txBody>
            <a:bodyPr wrap="square" rtlCol="0">
              <a:spAutoFit/>
            </a:bodyPr>
            <a:lstStyle/>
            <a:p>
              <a:pPr algn="just"/>
              <a:r>
                <a:rPr lang="en-ID" sz="2700" dirty="0"/>
                <a:t>PERMENPAN &amp; RB NO. 16 TAHUN 2019 TENTANG JABATAN FUNGSIONAL PEMADAM KEBAKARAN</a:t>
              </a:r>
            </a:p>
          </p:txBody>
        </p:sp>
      </p:grpSp>
      <p:grpSp>
        <p:nvGrpSpPr>
          <p:cNvPr id="21" name="Group 20">
            <a:extLst>
              <a:ext uri="{FF2B5EF4-FFF2-40B4-BE49-F238E27FC236}">
                <a16:creationId xmlns:a16="http://schemas.microsoft.com/office/drawing/2014/main" id="{5EE83DBB-BBDA-8954-13E5-463F9D6DB83B}"/>
              </a:ext>
            </a:extLst>
          </p:cNvPr>
          <p:cNvGrpSpPr/>
          <p:nvPr/>
        </p:nvGrpSpPr>
        <p:grpSpPr>
          <a:xfrm>
            <a:off x="684608" y="6265256"/>
            <a:ext cx="15340994" cy="962817"/>
            <a:chOff x="2563803" y="4051352"/>
            <a:chExt cx="8732270" cy="641878"/>
          </a:xfrm>
        </p:grpSpPr>
        <p:sp>
          <p:nvSpPr>
            <p:cNvPr id="22" name="Straight Connector 21">
              <a:extLst>
                <a:ext uri="{FF2B5EF4-FFF2-40B4-BE49-F238E27FC236}">
                  <a16:creationId xmlns:a16="http://schemas.microsoft.com/office/drawing/2014/main" id="{D3503CD2-D8F1-E9FF-A6F8-C3D04A98291C}"/>
                </a:ext>
              </a:extLst>
            </p:cNvPr>
            <p:cNvSpPr/>
            <p:nvPr/>
          </p:nvSpPr>
          <p:spPr>
            <a:xfrm flipV="1">
              <a:off x="2563803" y="4693229"/>
              <a:ext cx="8732270" cy="1"/>
            </a:xfrm>
            <a:prstGeom prst="line">
              <a:avLst/>
            </a:prstGeom>
            <a:ln w="28575">
              <a:solidFill>
                <a:schemeClr val="accent1"/>
              </a:solidFill>
              <a:prstDash val="sysDash"/>
            </a:ln>
          </p:spPr>
          <p:style>
            <a:lnRef idx="1">
              <a:schemeClr val="accent5"/>
            </a:lnRef>
            <a:fillRef idx="0">
              <a:schemeClr val="accent5"/>
            </a:fillRef>
            <a:effectRef idx="0">
              <a:schemeClr val="accent5"/>
            </a:effectRef>
            <a:fontRef idx="minor">
              <a:schemeClr val="tx1"/>
            </a:fontRef>
          </p:style>
          <p:txBody>
            <a:bodyPr/>
            <a:lstStyle/>
            <a:p>
              <a:endParaRPr lang="en-ID" sz="2700"/>
            </a:p>
          </p:txBody>
        </p:sp>
        <p:sp>
          <p:nvSpPr>
            <p:cNvPr id="23" name="Freeform: Shape 22">
              <a:extLst>
                <a:ext uri="{FF2B5EF4-FFF2-40B4-BE49-F238E27FC236}">
                  <a16:creationId xmlns:a16="http://schemas.microsoft.com/office/drawing/2014/main" id="{ACB3D58C-77E2-A5A3-B117-15F98B7B62D2}"/>
                </a:ext>
              </a:extLst>
            </p:cNvPr>
            <p:cNvSpPr/>
            <p:nvPr/>
          </p:nvSpPr>
          <p:spPr>
            <a:xfrm>
              <a:off x="2563803" y="4051352"/>
              <a:ext cx="1330037" cy="584712"/>
            </a:xfrm>
            <a:custGeom>
              <a:avLst/>
              <a:gdLst>
                <a:gd name="connsiteX0" fmla="*/ 78444 w 2113280"/>
                <a:gd name="connsiteY0" fmla="*/ 0 h 470572"/>
                <a:gd name="connsiteX1" fmla="*/ 2034836 w 2113280"/>
                <a:gd name="connsiteY1" fmla="*/ 0 h 470572"/>
                <a:gd name="connsiteX2" fmla="*/ 2113280 w 2113280"/>
                <a:gd name="connsiteY2" fmla="*/ 78444 h 470572"/>
                <a:gd name="connsiteX3" fmla="*/ 2113280 w 2113280"/>
                <a:gd name="connsiteY3" fmla="*/ 470572 h 470572"/>
                <a:gd name="connsiteX4" fmla="*/ 2113280 w 2113280"/>
                <a:gd name="connsiteY4" fmla="*/ 470572 h 470572"/>
                <a:gd name="connsiteX5" fmla="*/ 0 w 2113280"/>
                <a:gd name="connsiteY5" fmla="*/ 470572 h 470572"/>
                <a:gd name="connsiteX6" fmla="*/ 0 w 2113280"/>
                <a:gd name="connsiteY6" fmla="*/ 470572 h 470572"/>
                <a:gd name="connsiteX7" fmla="*/ 0 w 2113280"/>
                <a:gd name="connsiteY7" fmla="*/ 78444 h 470572"/>
                <a:gd name="connsiteX8" fmla="*/ 78444 w 2113280"/>
                <a:gd name="connsiteY8" fmla="*/ 0 h 4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470572">
                  <a:moveTo>
                    <a:pt x="78444" y="0"/>
                  </a:moveTo>
                  <a:lnTo>
                    <a:pt x="2034836" y="0"/>
                  </a:lnTo>
                  <a:cubicBezTo>
                    <a:pt x="2078159" y="0"/>
                    <a:pt x="2113280" y="35121"/>
                    <a:pt x="2113280" y="78444"/>
                  </a:cubicBezTo>
                  <a:lnTo>
                    <a:pt x="2113280" y="470572"/>
                  </a:lnTo>
                  <a:lnTo>
                    <a:pt x="2113280" y="470572"/>
                  </a:lnTo>
                  <a:lnTo>
                    <a:pt x="0" y="470572"/>
                  </a:lnTo>
                  <a:lnTo>
                    <a:pt x="0" y="470572"/>
                  </a:lnTo>
                  <a:lnTo>
                    <a:pt x="0" y="78444"/>
                  </a:lnTo>
                  <a:cubicBezTo>
                    <a:pt x="0" y="35121"/>
                    <a:pt x="35121" y="0"/>
                    <a:pt x="78444"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902" tIns="105902" rIns="105902" bIns="71438" numCol="1" spcCol="1270" anchor="ctr" anchorCtr="0">
              <a:noAutofit/>
            </a:bodyPr>
            <a:lstStyle/>
            <a:p>
              <a:pPr algn="ctr" defTabSz="1666875">
                <a:lnSpc>
                  <a:spcPct val="90000"/>
                </a:lnSpc>
                <a:spcBef>
                  <a:spcPct val="0"/>
                </a:spcBef>
                <a:spcAft>
                  <a:spcPct val="35000"/>
                </a:spcAft>
              </a:pPr>
              <a:r>
                <a:rPr lang="en-ID" sz="3750" dirty="0"/>
                <a:t>2</a:t>
              </a:r>
            </a:p>
          </p:txBody>
        </p:sp>
        <p:sp>
          <p:nvSpPr>
            <p:cNvPr id="24" name="TextBox 23">
              <a:extLst>
                <a:ext uri="{FF2B5EF4-FFF2-40B4-BE49-F238E27FC236}">
                  <a16:creationId xmlns:a16="http://schemas.microsoft.com/office/drawing/2014/main" id="{49297A1B-57ED-015F-4CDC-17C1CF0C729C}"/>
                </a:ext>
              </a:extLst>
            </p:cNvPr>
            <p:cNvSpPr txBox="1"/>
            <p:nvPr/>
          </p:nvSpPr>
          <p:spPr>
            <a:xfrm>
              <a:off x="4100945" y="4051352"/>
              <a:ext cx="7195128" cy="615553"/>
            </a:xfrm>
            <a:prstGeom prst="rect">
              <a:avLst/>
            </a:prstGeom>
            <a:noFill/>
          </p:spPr>
          <p:txBody>
            <a:bodyPr wrap="square" rtlCol="0">
              <a:spAutoFit/>
            </a:bodyPr>
            <a:lstStyle/>
            <a:p>
              <a:pPr algn="just"/>
              <a:r>
                <a:rPr lang="en-ID" sz="2700" dirty="0"/>
                <a:t>PERMENPAN &amp; RB NO. 17 TAHUN 2019 TENTANG JABATAN FUNGSIONAL ANALIS KEBAKARAN</a:t>
              </a:r>
            </a:p>
          </p:txBody>
        </p:sp>
      </p:grpSp>
      <p:grpSp>
        <p:nvGrpSpPr>
          <p:cNvPr id="3" name="Group 2">
            <a:extLst>
              <a:ext uri="{FF2B5EF4-FFF2-40B4-BE49-F238E27FC236}">
                <a16:creationId xmlns:a16="http://schemas.microsoft.com/office/drawing/2014/main" id="{7A7BFD82-AD07-6D39-E104-BDF8DB62F4C2}"/>
              </a:ext>
            </a:extLst>
          </p:cNvPr>
          <p:cNvGrpSpPr/>
          <p:nvPr/>
        </p:nvGrpSpPr>
        <p:grpSpPr>
          <a:xfrm>
            <a:off x="684608" y="3497036"/>
            <a:ext cx="14554518" cy="591750"/>
            <a:chOff x="1588122" y="1449413"/>
            <a:chExt cx="9703012" cy="394500"/>
          </a:xfrm>
        </p:grpSpPr>
        <p:cxnSp>
          <p:nvCxnSpPr>
            <p:cNvPr id="25" name="Straight Arrow Connector 24">
              <a:extLst>
                <a:ext uri="{FF2B5EF4-FFF2-40B4-BE49-F238E27FC236}">
                  <a16:creationId xmlns:a16="http://schemas.microsoft.com/office/drawing/2014/main" id="{B0AC5BD5-505B-7F97-7D68-7F544D5EF556}"/>
                </a:ext>
              </a:extLst>
            </p:cNvPr>
            <p:cNvCxnSpPr/>
            <p:nvPr/>
          </p:nvCxnSpPr>
          <p:spPr>
            <a:xfrm>
              <a:off x="3418562" y="1690495"/>
              <a:ext cx="831272"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B45E9AA9-403D-E964-C7B2-A9CDCFE804DD}"/>
                </a:ext>
              </a:extLst>
            </p:cNvPr>
            <p:cNvSpPr txBox="1"/>
            <p:nvPr/>
          </p:nvSpPr>
          <p:spPr>
            <a:xfrm>
              <a:off x="4571679" y="1468288"/>
              <a:ext cx="6719455" cy="338554"/>
            </a:xfrm>
            <a:prstGeom prst="rect">
              <a:avLst/>
            </a:prstGeom>
            <a:noFill/>
          </p:spPr>
          <p:txBody>
            <a:bodyPr wrap="square" rtlCol="0">
              <a:spAutoFit/>
            </a:bodyPr>
            <a:lstStyle/>
            <a:p>
              <a:r>
                <a:rPr lang="en-ID" sz="2700" dirty="0" err="1"/>
                <a:t>Melakukan</a:t>
              </a:r>
              <a:r>
                <a:rPr lang="en-ID" sz="2700" dirty="0"/>
                <a:t> </a:t>
              </a:r>
              <a:r>
                <a:rPr lang="en-ID" sz="2700" dirty="0" err="1"/>
                <a:t>Pemadaman</a:t>
              </a:r>
              <a:r>
                <a:rPr lang="en-ID" sz="2700" dirty="0"/>
                <a:t>, </a:t>
              </a:r>
              <a:r>
                <a:rPr lang="en-ID" sz="2700" dirty="0" err="1"/>
                <a:t>Evakuasi</a:t>
              </a:r>
              <a:r>
                <a:rPr lang="en-ID" sz="2700" dirty="0"/>
                <a:t>, dan </a:t>
              </a:r>
              <a:r>
                <a:rPr lang="en-ID" sz="2700" dirty="0" err="1"/>
                <a:t>Penyelamatan</a:t>
              </a:r>
              <a:endParaRPr lang="en-ID" sz="2700" dirty="0"/>
            </a:p>
          </p:txBody>
        </p:sp>
        <p:grpSp>
          <p:nvGrpSpPr>
            <p:cNvPr id="32" name="Group 31">
              <a:extLst>
                <a:ext uri="{FF2B5EF4-FFF2-40B4-BE49-F238E27FC236}">
                  <a16:creationId xmlns:a16="http://schemas.microsoft.com/office/drawing/2014/main" id="{0ED9CE9A-6E91-75E7-8971-1956719AD04E}"/>
                </a:ext>
              </a:extLst>
            </p:cNvPr>
            <p:cNvGrpSpPr/>
            <p:nvPr/>
          </p:nvGrpSpPr>
          <p:grpSpPr>
            <a:xfrm>
              <a:off x="1588122" y="1449413"/>
              <a:ext cx="1438212" cy="394500"/>
              <a:chOff x="2582270" y="1721681"/>
              <a:chExt cx="1438212" cy="394500"/>
            </a:xfrm>
          </p:grpSpPr>
          <p:sp>
            <p:nvSpPr>
              <p:cNvPr id="33" name="TextBox 32">
                <a:extLst>
                  <a:ext uri="{FF2B5EF4-FFF2-40B4-BE49-F238E27FC236}">
                    <a16:creationId xmlns:a16="http://schemas.microsoft.com/office/drawing/2014/main" id="{F920B39C-2326-1D80-6449-D90159DEBCE0}"/>
                  </a:ext>
                </a:extLst>
              </p:cNvPr>
              <p:cNvSpPr txBox="1"/>
              <p:nvPr/>
            </p:nvSpPr>
            <p:spPr>
              <a:xfrm>
                <a:off x="2810518" y="1760343"/>
                <a:ext cx="1209964" cy="338554"/>
              </a:xfrm>
              <a:prstGeom prst="rect">
                <a:avLst/>
              </a:prstGeom>
              <a:solidFill>
                <a:schemeClr val="accent4">
                  <a:lumMod val="60000"/>
                  <a:lumOff val="40000"/>
                </a:schemeClr>
              </a:solidFill>
            </p:spPr>
            <p:txBody>
              <a:bodyPr wrap="square" rtlCol="0">
                <a:spAutoFit/>
              </a:bodyPr>
              <a:lstStyle/>
              <a:p>
                <a:pPr algn="ctr"/>
                <a:r>
                  <a:rPr lang="en-ID" sz="2700" dirty="0"/>
                  <a:t>PEMULA</a:t>
                </a:r>
              </a:p>
            </p:txBody>
          </p:sp>
          <p:pic>
            <p:nvPicPr>
              <p:cNvPr id="34" name="Graphic 33" descr="Bonfire">
                <a:extLst>
                  <a:ext uri="{FF2B5EF4-FFF2-40B4-BE49-F238E27FC236}">
                    <a16:creationId xmlns:a16="http://schemas.microsoft.com/office/drawing/2014/main" id="{CBE71143-A5C4-4DA9-84B6-DDCD9742A7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270" y="1721681"/>
                <a:ext cx="394500" cy="394500"/>
              </a:xfrm>
              <a:prstGeom prst="rect">
                <a:avLst/>
              </a:prstGeom>
            </p:spPr>
          </p:pic>
        </p:grpSp>
      </p:grpSp>
      <p:grpSp>
        <p:nvGrpSpPr>
          <p:cNvPr id="52" name="Group 51">
            <a:extLst>
              <a:ext uri="{FF2B5EF4-FFF2-40B4-BE49-F238E27FC236}">
                <a16:creationId xmlns:a16="http://schemas.microsoft.com/office/drawing/2014/main" id="{8E5A179D-FEFC-6757-302B-18BAE41059DC}"/>
              </a:ext>
            </a:extLst>
          </p:cNvPr>
          <p:cNvGrpSpPr/>
          <p:nvPr/>
        </p:nvGrpSpPr>
        <p:grpSpPr>
          <a:xfrm>
            <a:off x="684608" y="4568567"/>
            <a:ext cx="12178331" cy="923330"/>
            <a:chOff x="456404" y="3045709"/>
            <a:chExt cx="8118886" cy="615553"/>
          </a:xfrm>
        </p:grpSpPr>
        <p:cxnSp>
          <p:nvCxnSpPr>
            <p:cNvPr id="27" name="Straight Arrow Connector 26">
              <a:extLst>
                <a:ext uri="{FF2B5EF4-FFF2-40B4-BE49-F238E27FC236}">
                  <a16:creationId xmlns:a16="http://schemas.microsoft.com/office/drawing/2014/main" id="{1510ED5E-16A3-9DBC-CA6E-9B06161BAE3C}"/>
                </a:ext>
              </a:extLst>
            </p:cNvPr>
            <p:cNvCxnSpPr>
              <a:cxnSpLocks/>
            </p:cNvCxnSpPr>
            <p:nvPr/>
          </p:nvCxnSpPr>
          <p:spPr>
            <a:xfrm>
              <a:off x="2325362" y="3411189"/>
              <a:ext cx="842237"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AA5D2C9A-3D79-3018-86A8-E66F383C3DDB}"/>
                </a:ext>
              </a:extLst>
            </p:cNvPr>
            <p:cNvSpPr txBox="1"/>
            <p:nvPr/>
          </p:nvSpPr>
          <p:spPr>
            <a:xfrm>
              <a:off x="3475011" y="3045709"/>
              <a:ext cx="5100279" cy="615553"/>
            </a:xfrm>
            <a:prstGeom prst="rect">
              <a:avLst/>
            </a:prstGeom>
            <a:noFill/>
          </p:spPr>
          <p:txBody>
            <a:bodyPr wrap="square" rtlCol="0">
              <a:spAutoFit/>
            </a:bodyPr>
            <a:lstStyle/>
            <a:p>
              <a:pPr algn="just"/>
              <a:r>
                <a:rPr lang="en-ID" sz="2700" dirty="0" err="1"/>
                <a:t>Melakukan</a:t>
              </a:r>
              <a:r>
                <a:rPr lang="en-ID" sz="2700" dirty="0"/>
                <a:t> </a:t>
              </a:r>
              <a:r>
                <a:rPr lang="en-ID" sz="2700" dirty="0" err="1"/>
                <a:t>Pemadaman</a:t>
              </a:r>
              <a:r>
                <a:rPr lang="en-ID" sz="2700" dirty="0"/>
                <a:t>, </a:t>
              </a:r>
              <a:r>
                <a:rPr lang="en-ID" sz="2700" dirty="0" err="1"/>
                <a:t>Evakuasi</a:t>
              </a:r>
              <a:r>
                <a:rPr lang="en-ID" sz="2700" dirty="0"/>
                <a:t>, </a:t>
              </a:r>
              <a:r>
                <a:rPr lang="en-ID" sz="2700" dirty="0" err="1"/>
                <a:t>Penyelamatan</a:t>
              </a:r>
              <a:r>
                <a:rPr lang="en-ID" sz="2700" dirty="0"/>
                <a:t>, </a:t>
              </a:r>
              <a:r>
                <a:rPr lang="en-ID" sz="2700" dirty="0" err="1"/>
                <a:t>Operasional</a:t>
              </a:r>
              <a:r>
                <a:rPr lang="en-ID" sz="2700" dirty="0"/>
                <a:t> Unit, dan </a:t>
              </a:r>
              <a:r>
                <a:rPr lang="en-ID" sz="2700" dirty="0" err="1"/>
                <a:t>Komunikasi</a:t>
              </a:r>
              <a:endParaRPr lang="en-ID" sz="2700" dirty="0"/>
            </a:p>
          </p:txBody>
        </p:sp>
        <p:grpSp>
          <p:nvGrpSpPr>
            <p:cNvPr id="36" name="Group 35">
              <a:extLst>
                <a:ext uri="{FF2B5EF4-FFF2-40B4-BE49-F238E27FC236}">
                  <a16:creationId xmlns:a16="http://schemas.microsoft.com/office/drawing/2014/main" id="{FEA28CFB-CC2A-3326-1458-DDF2A7F3145F}"/>
                </a:ext>
              </a:extLst>
            </p:cNvPr>
            <p:cNvGrpSpPr/>
            <p:nvPr/>
          </p:nvGrpSpPr>
          <p:grpSpPr>
            <a:xfrm>
              <a:off x="456404" y="3104196"/>
              <a:ext cx="1457183" cy="421970"/>
              <a:chOff x="2582270" y="2253860"/>
              <a:chExt cx="1438212" cy="421970"/>
            </a:xfrm>
          </p:grpSpPr>
          <p:sp>
            <p:nvSpPr>
              <p:cNvPr id="37" name="TextBox 36">
                <a:extLst>
                  <a:ext uri="{FF2B5EF4-FFF2-40B4-BE49-F238E27FC236}">
                    <a16:creationId xmlns:a16="http://schemas.microsoft.com/office/drawing/2014/main" id="{EEF05EEB-3C11-0A10-4F7D-5D1EA00DDCAB}"/>
                  </a:ext>
                </a:extLst>
              </p:cNvPr>
              <p:cNvSpPr txBox="1"/>
              <p:nvPr/>
            </p:nvSpPr>
            <p:spPr>
              <a:xfrm>
                <a:off x="2810518" y="2337276"/>
                <a:ext cx="1209964" cy="338554"/>
              </a:xfrm>
              <a:prstGeom prst="rect">
                <a:avLst/>
              </a:prstGeom>
              <a:solidFill>
                <a:schemeClr val="accent4">
                  <a:lumMod val="60000"/>
                  <a:lumOff val="40000"/>
                </a:schemeClr>
              </a:solidFill>
            </p:spPr>
            <p:txBody>
              <a:bodyPr wrap="square" rtlCol="0">
                <a:spAutoFit/>
              </a:bodyPr>
              <a:lstStyle/>
              <a:p>
                <a:pPr algn="ctr"/>
                <a:r>
                  <a:rPr lang="en-ID" sz="2700" dirty="0"/>
                  <a:t>TERAMPIL</a:t>
                </a:r>
              </a:p>
            </p:txBody>
          </p:sp>
          <p:pic>
            <p:nvPicPr>
              <p:cNvPr id="38" name="Graphic 37" descr="Bonfire">
                <a:extLst>
                  <a:ext uri="{FF2B5EF4-FFF2-40B4-BE49-F238E27FC236}">
                    <a16:creationId xmlns:a16="http://schemas.microsoft.com/office/drawing/2014/main" id="{07143A03-25DA-4E58-E472-39E116C36E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270" y="2253860"/>
                <a:ext cx="394500" cy="394500"/>
              </a:xfrm>
              <a:prstGeom prst="rect">
                <a:avLst/>
              </a:prstGeom>
            </p:spPr>
          </p:pic>
        </p:grpSp>
      </p:grpSp>
      <p:grpSp>
        <p:nvGrpSpPr>
          <p:cNvPr id="53" name="Group 52">
            <a:extLst>
              <a:ext uri="{FF2B5EF4-FFF2-40B4-BE49-F238E27FC236}">
                <a16:creationId xmlns:a16="http://schemas.microsoft.com/office/drawing/2014/main" id="{6B2C3515-2447-08F9-6C28-BE0B9ACC2302}"/>
              </a:ext>
            </a:extLst>
          </p:cNvPr>
          <p:cNvGrpSpPr/>
          <p:nvPr/>
        </p:nvGrpSpPr>
        <p:grpSpPr>
          <a:xfrm>
            <a:off x="698326" y="7716040"/>
            <a:ext cx="12178328" cy="923330"/>
            <a:chOff x="465549" y="5144022"/>
            <a:chExt cx="8118885" cy="615553"/>
          </a:xfrm>
        </p:grpSpPr>
        <p:cxnSp>
          <p:nvCxnSpPr>
            <p:cNvPr id="5" name="Straight Arrow Connector 4">
              <a:extLst>
                <a:ext uri="{FF2B5EF4-FFF2-40B4-BE49-F238E27FC236}">
                  <a16:creationId xmlns:a16="http://schemas.microsoft.com/office/drawing/2014/main" id="{C2B6F2FD-005F-FEAE-0490-07F6765F150D}"/>
                </a:ext>
              </a:extLst>
            </p:cNvPr>
            <p:cNvCxnSpPr/>
            <p:nvPr/>
          </p:nvCxnSpPr>
          <p:spPr>
            <a:xfrm>
              <a:off x="2325362" y="5351165"/>
              <a:ext cx="831272" cy="0"/>
            </a:xfrm>
            <a:prstGeom prst="straightConnector1">
              <a:avLst/>
            </a:prstGeom>
            <a:ln w="19050" cap="flat" cmpd="sng" algn="ctr">
              <a:solidFill>
                <a:srgbClr val="FF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CA61E1B5-40B6-4EC0-1189-5A4064AD9C4D}"/>
                </a:ext>
              </a:extLst>
            </p:cNvPr>
            <p:cNvSpPr txBox="1"/>
            <p:nvPr/>
          </p:nvSpPr>
          <p:spPr>
            <a:xfrm>
              <a:off x="3518152" y="5144022"/>
              <a:ext cx="5066282" cy="615553"/>
            </a:xfrm>
            <a:prstGeom prst="rect">
              <a:avLst/>
            </a:prstGeom>
            <a:noFill/>
          </p:spPr>
          <p:txBody>
            <a:bodyPr wrap="square" rtlCol="0">
              <a:spAutoFit/>
            </a:bodyPr>
            <a:lstStyle/>
            <a:p>
              <a:pPr algn="just"/>
              <a:r>
                <a:rPr lang="en-ID" sz="2700" dirty="0" err="1"/>
                <a:t>Melakukan</a:t>
              </a:r>
              <a:r>
                <a:rPr lang="en-ID" sz="2700" dirty="0"/>
                <a:t> </a:t>
              </a:r>
              <a:r>
                <a:rPr lang="en-ID" sz="2700" dirty="0" err="1"/>
                <a:t>inspeksi</a:t>
              </a:r>
              <a:r>
                <a:rPr lang="en-ID" sz="2700" dirty="0"/>
                <a:t> </a:t>
              </a:r>
              <a:r>
                <a:rPr lang="en-ID" sz="2700" dirty="0" err="1"/>
                <a:t>bangunan</a:t>
              </a:r>
              <a:r>
                <a:rPr lang="en-ID" sz="2700" dirty="0"/>
                <a:t> </a:t>
              </a:r>
              <a:r>
                <a:rPr lang="en-ID" sz="2700" dirty="0" err="1"/>
                <a:t>rendah</a:t>
              </a:r>
              <a:r>
                <a:rPr lang="en-ID" sz="2700" dirty="0"/>
                <a:t> </a:t>
              </a:r>
              <a:r>
                <a:rPr lang="en-ID" sz="2700" dirty="0" err="1"/>
                <a:t>hingga</a:t>
              </a:r>
              <a:r>
                <a:rPr lang="en-ID" sz="2700" dirty="0"/>
                <a:t> </a:t>
              </a:r>
              <a:r>
                <a:rPr lang="en-ID" sz="2700" dirty="0" err="1"/>
                <a:t>menengah</a:t>
              </a:r>
              <a:r>
                <a:rPr lang="en-ID" sz="2700" dirty="0"/>
                <a:t> dan </a:t>
              </a:r>
              <a:r>
                <a:rPr lang="en-ID" sz="2700" dirty="0" err="1"/>
                <a:t>penyuluhan</a:t>
              </a:r>
              <a:endParaRPr lang="en-ID" sz="2700" dirty="0"/>
            </a:p>
          </p:txBody>
        </p:sp>
        <p:grpSp>
          <p:nvGrpSpPr>
            <p:cNvPr id="45" name="Group 44">
              <a:extLst>
                <a:ext uri="{FF2B5EF4-FFF2-40B4-BE49-F238E27FC236}">
                  <a16:creationId xmlns:a16="http://schemas.microsoft.com/office/drawing/2014/main" id="{5D7FBE71-93EE-D0F5-C319-C519EBB1562D}"/>
                </a:ext>
              </a:extLst>
            </p:cNvPr>
            <p:cNvGrpSpPr/>
            <p:nvPr/>
          </p:nvGrpSpPr>
          <p:grpSpPr>
            <a:xfrm>
              <a:off x="465549" y="5164695"/>
              <a:ext cx="1438212" cy="394500"/>
              <a:chOff x="2582270" y="5155325"/>
              <a:chExt cx="1438212" cy="394500"/>
            </a:xfrm>
          </p:grpSpPr>
          <p:sp>
            <p:nvSpPr>
              <p:cNvPr id="46" name="TextBox 45">
                <a:extLst>
                  <a:ext uri="{FF2B5EF4-FFF2-40B4-BE49-F238E27FC236}">
                    <a16:creationId xmlns:a16="http://schemas.microsoft.com/office/drawing/2014/main" id="{DD082483-76D5-76E0-5741-9C5D9D21FD9A}"/>
                  </a:ext>
                </a:extLst>
              </p:cNvPr>
              <p:cNvSpPr txBox="1"/>
              <p:nvPr/>
            </p:nvSpPr>
            <p:spPr>
              <a:xfrm>
                <a:off x="2810518" y="5193987"/>
                <a:ext cx="1209964" cy="338554"/>
              </a:xfrm>
              <a:prstGeom prst="rect">
                <a:avLst/>
              </a:prstGeom>
              <a:solidFill>
                <a:schemeClr val="accent4">
                  <a:lumMod val="60000"/>
                  <a:lumOff val="40000"/>
                </a:schemeClr>
              </a:solidFill>
            </p:spPr>
            <p:txBody>
              <a:bodyPr wrap="square" rtlCol="0">
                <a:spAutoFit/>
              </a:bodyPr>
              <a:lstStyle/>
              <a:p>
                <a:pPr algn="ctr"/>
                <a:r>
                  <a:rPr lang="en-ID" sz="2700" dirty="0"/>
                  <a:t>PERTAMA</a:t>
                </a:r>
              </a:p>
            </p:txBody>
          </p:sp>
          <p:pic>
            <p:nvPicPr>
              <p:cNvPr id="47" name="Graphic 46" descr="Bonfire">
                <a:extLst>
                  <a:ext uri="{FF2B5EF4-FFF2-40B4-BE49-F238E27FC236}">
                    <a16:creationId xmlns:a16="http://schemas.microsoft.com/office/drawing/2014/main" id="{0C6D5F04-C3A3-032A-D5AE-358400BEB8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270" y="5155325"/>
                <a:ext cx="394500" cy="394500"/>
              </a:xfrm>
              <a:prstGeom prst="rect">
                <a:avLst/>
              </a:prstGeom>
            </p:spPr>
          </p:pic>
        </p:grpSp>
      </p:grpSp>
      <p:sp>
        <p:nvSpPr>
          <p:cNvPr id="50" name="TextBox 49">
            <a:extLst>
              <a:ext uri="{FF2B5EF4-FFF2-40B4-BE49-F238E27FC236}">
                <a16:creationId xmlns:a16="http://schemas.microsoft.com/office/drawing/2014/main" id="{1654F169-49AA-DB77-2D22-2C82C55A11F9}"/>
              </a:ext>
            </a:extLst>
          </p:cNvPr>
          <p:cNvSpPr txBox="1"/>
          <p:nvPr/>
        </p:nvSpPr>
        <p:spPr>
          <a:xfrm>
            <a:off x="3746352" y="1354535"/>
            <a:ext cx="11917979" cy="646331"/>
          </a:xfrm>
          <a:prstGeom prst="rect">
            <a:avLst/>
          </a:prstGeom>
          <a:solidFill>
            <a:schemeClr val="accent6">
              <a:lumMod val="40000"/>
              <a:lumOff val="60000"/>
            </a:schemeClr>
          </a:solidFill>
        </p:spPr>
        <p:txBody>
          <a:bodyPr wrap="square" rtlCol="0">
            <a:spAutoFit/>
          </a:bodyPr>
          <a:lstStyle/>
          <a:p>
            <a:pPr algn="ctr"/>
            <a:r>
              <a:rPr lang="en-US" sz="3600" dirty="0"/>
              <a:t>JENJANG JABATAN YANG FORMASINYA DIBUKA TAHUN 2024</a:t>
            </a:r>
          </a:p>
        </p:txBody>
      </p:sp>
      <p:sp>
        <p:nvSpPr>
          <p:cNvPr id="54" name="Right Brace 53">
            <a:extLst>
              <a:ext uri="{FF2B5EF4-FFF2-40B4-BE49-F238E27FC236}">
                <a16:creationId xmlns:a16="http://schemas.microsoft.com/office/drawing/2014/main" id="{0A8354D6-6223-DF33-26D5-EAA4DAC3F08F}"/>
              </a:ext>
            </a:extLst>
          </p:cNvPr>
          <p:cNvSpPr/>
          <p:nvPr/>
        </p:nvSpPr>
        <p:spPr>
          <a:xfrm>
            <a:off x="13515280" y="3858657"/>
            <a:ext cx="719255" cy="167940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ID" sz="2700"/>
          </a:p>
        </p:txBody>
      </p:sp>
      <p:sp>
        <p:nvSpPr>
          <p:cNvPr id="55" name="TextBox 54">
            <a:extLst>
              <a:ext uri="{FF2B5EF4-FFF2-40B4-BE49-F238E27FC236}">
                <a16:creationId xmlns:a16="http://schemas.microsoft.com/office/drawing/2014/main" id="{C1814A29-8199-3855-DB91-2F6FE7E0253D}"/>
              </a:ext>
            </a:extLst>
          </p:cNvPr>
          <p:cNvSpPr txBox="1"/>
          <p:nvPr/>
        </p:nvSpPr>
        <p:spPr>
          <a:xfrm>
            <a:off x="14587358" y="3927923"/>
            <a:ext cx="3187955" cy="923330"/>
          </a:xfrm>
          <a:prstGeom prst="rect">
            <a:avLst/>
          </a:prstGeom>
          <a:solidFill>
            <a:schemeClr val="accent4">
              <a:lumMod val="40000"/>
              <a:lumOff val="60000"/>
            </a:schemeClr>
          </a:solidFill>
        </p:spPr>
        <p:txBody>
          <a:bodyPr wrap="square" rtlCol="0">
            <a:spAutoFit/>
          </a:bodyPr>
          <a:lstStyle/>
          <a:p>
            <a:pPr algn="ctr"/>
            <a:r>
              <a:rPr lang="en-ID" sz="2700" dirty="0" err="1"/>
              <a:t>Kategori</a:t>
            </a:r>
            <a:r>
              <a:rPr lang="en-ID" sz="2700" dirty="0"/>
              <a:t> </a:t>
            </a:r>
            <a:r>
              <a:rPr lang="en-ID" sz="2700" dirty="0" err="1"/>
              <a:t>Keterampilan</a:t>
            </a:r>
            <a:endParaRPr lang="en-ID" sz="2700" dirty="0"/>
          </a:p>
        </p:txBody>
      </p:sp>
      <p:sp>
        <p:nvSpPr>
          <p:cNvPr id="56" name="TextBox 55">
            <a:extLst>
              <a:ext uri="{FF2B5EF4-FFF2-40B4-BE49-F238E27FC236}">
                <a16:creationId xmlns:a16="http://schemas.microsoft.com/office/drawing/2014/main" id="{FECF2696-2C86-2ED6-A971-9FEFA18C6E1F}"/>
              </a:ext>
            </a:extLst>
          </p:cNvPr>
          <p:cNvSpPr txBox="1"/>
          <p:nvPr/>
        </p:nvSpPr>
        <p:spPr>
          <a:xfrm>
            <a:off x="14587358" y="8080521"/>
            <a:ext cx="3187955" cy="507831"/>
          </a:xfrm>
          <a:prstGeom prst="rect">
            <a:avLst/>
          </a:prstGeom>
          <a:solidFill>
            <a:schemeClr val="accent4">
              <a:lumMod val="40000"/>
              <a:lumOff val="60000"/>
            </a:schemeClr>
          </a:solidFill>
        </p:spPr>
        <p:txBody>
          <a:bodyPr wrap="square" rtlCol="0">
            <a:spAutoFit/>
          </a:bodyPr>
          <a:lstStyle/>
          <a:p>
            <a:pPr algn="ctr"/>
            <a:r>
              <a:rPr lang="en-ID" sz="2700" dirty="0" err="1"/>
              <a:t>Kategori</a:t>
            </a:r>
            <a:r>
              <a:rPr lang="en-ID" sz="2700" dirty="0"/>
              <a:t> </a:t>
            </a:r>
            <a:r>
              <a:rPr lang="en-ID" sz="2700" dirty="0" err="1"/>
              <a:t>Keahlian</a:t>
            </a:r>
            <a:endParaRPr lang="en-ID" sz="2700" dirty="0"/>
          </a:p>
        </p:txBody>
      </p:sp>
      <p:cxnSp>
        <p:nvCxnSpPr>
          <p:cNvPr id="58" name="Straight Arrow Connector 57">
            <a:extLst>
              <a:ext uri="{FF2B5EF4-FFF2-40B4-BE49-F238E27FC236}">
                <a16:creationId xmlns:a16="http://schemas.microsoft.com/office/drawing/2014/main" id="{BEA49FD9-6441-0A68-9DAB-09E8F1C18CFA}"/>
              </a:ext>
            </a:extLst>
          </p:cNvPr>
          <p:cNvCxnSpPr/>
          <p:nvPr/>
        </p:nvCxnSpPr>
        <p:spPr>
          <a:xfrm>
            <a:off x="13180744" y="8338793"/>
            <a:ext cx="105379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Freeform 2">
            <a:extLst>
              <a:ext uri="{FF2B5EF4-FFF2-40B4-BE49-F238E27FC236}">
                <a16:creationId xmlns:a16="http://schemas.microsoft.com/office/drawing/2014/main" id="{4C3C21A0-AD85-A752-FAEB-87AAFE41C7D3}"/>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dirty="0"/>
          </a:p>
        </p:txBody>
      </p:sp>
      <p:sp>
        <p:nvSpPr>
          <p:cNvPr id="7" name="Freeform 8">
            <a:extLst>
              <a:ext uri="{FF2B5EF4-FFF2-40B4-BE49-F238E27FC236}">
                <a16:creationId xmlns:a16="http://schemas.microsoft.com/office/drawing/2014/main" id="{65100CF4-3D9E-09CD-9C18-E26A4B5F08CC}"/>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TextBox 5">
            <a:extLst>
              <a:ext uri="{FF2B5EF4-FFF2-40B4-BE49-F238E27FC236}">
                <a16:creationId xmlns:a16="http://schemas.microsoft.com/office/drawing/2014/main" id="{FC860BA1-764E-3B08-66AD-787296FE02EF}"/>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9" name="Freeform 6">
            <a:extLst>
              <a:ext uri="{FF2B5EF4-FFF2-40B4-BE49-F238E27FC236}">
                <a16:creationId xmlns:a16="http://schemas.microsoft.com/office/drawing/2014/main" id="{64BD2A2B-D0B7-E710-4E15-2B55931CC79A}"/>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6"/>
            <a:stretch>
              <a:fillRect l="-115516" r="-132844" b="-2650"/>
            </a:stretch>
          </a:blipFill>
        </p:spPr>
        <p:txBody>
          <a:bodyPr/>
          <a:lstStyle/>
          <a:p>
            <a:endParaRPr lang="en-ID"/>
          </a:p>
        </p:txBody>
      </p:sp>
    </p:spTree>
    <p:extLst>
      <p:ext uri="{BB962C8B-B14F-4D97-AF65-F5344CB8AC3E}">
        <p14:creationId xmlns:p14="http://schemas.microsoft.com/office/powerpoint/2010/main" val="1333310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136506-E42F-0744-5BBE-549431D98F7C}"/>
              </a:ext>
            </a:extLst>
          </p:cNvPr>
          <p:cNvSpPr txBox="1"/>
          <p:nvPr/>
        </p:nvSpPr>
        <p:spPr>
          <a:xfrm>
            <a:off x="532209" y="1991201"/>
            <a:ext cx="5060874" cy="507831"/>
          </a:xfrm>
          <a:prstGeom prst="rect">
            <a:avLst/>
          </a:prstGeom>
          <a:solidFill>
            <a:schemeClr val="accent6">
              <a:lumMod val="40000"/>
              <a:lumOff val="60000"/>
            </a:schemeClr>
          </a:solidFill>
        </p:spPr>
        <p:txBody>
          <a:bodyPr wrap="square" rtlCol="0">
            <a:spAutoFit/>
          </a:bodyPr>
          <a:lstStyle/>
          <a:p>
            <a:pPr algn="ctr"/>
            <a:r>
              <a:rPr lang="en-US" sz="2700" b="1" dirty="0"/>
              <a:t>PERSYARATAN UMUM (WAJIB)</a:t>
            </a:r>
          </a:p>
        </p:txBody>
      </p:sp>
      <p:sp>
        <p:nvSpPr>
          <p:cNvPr id="4" name="TextBox 3">
            <a:extLst>
              <a:ext uri="{FF2B5EF4-FFF2-40B4-BE49-F238E27FC236}">
                <a16:creationId xmlns:a16="http://schemas.microsoft.com/office/drawing/2014/main" id="{49CA69F3-4470-619E-0C9C-979397E70238}"/>
              </a:ext>
            </a:extLst>
          </p:cNvPr>
          <p:cNvSpPr txBox="1"/>
          <p:nvPr/>
        </p:nvSpPr>
        <p:spPr>
          <a:xfrm>
            <a:off x="532209" y="3058370"/>
            <a:ext cx="16445154" cy="2677656"/>
          </a:xfrm>
          <a:prstGeom prst="rect">
            <a:avLst/>
          </a:prstGeom>
          <a:noFill/>
        </p:spPr>
        <p:txBody>
          <a:bodyPr wrap="square" rtlCol="0">
            <a:spAutoFit/>
          </a:bodyPr>
          <a:lstStyle/>
          <a:p>
            <a:pPr marL="514350" indent="-514350" algn="just">
              <a:buAutoNum type="arabicPeriod"/>
            </a:pPr>
            <a:r>
              <a:rPr lang="en-ID" sz="2400" dirty="0" err="1">
                <a:latin typeface="Arial" panose="020B0604020202020204" pitchFamily="34" charset="0"/>
                <a:cs typeface="Arial" panose="020B0604020202020204" pitchFamily="34" charset="0"/>
              </a:rPr>
              <a:t>Usia</a:t>
            </a:r>
            <a:r>
              <a:rPr lang="en-ID" sz="2400" dirty="0">
                <a:latin typeface="Arial" panose="020B0604020202020204" pitchFamily="34" charset="0"/>
                <a:cs typeface="Arial" panose="020B0604020202020204" pitchFamily="34" charset="0"/>
              </a:rPr>
              <a:t> Minimal 20 </a:t>
            </a:r>
            <a:r>
              <a:rPr lang="en-ID" sz="2400" dirty="0" err="1">
                <a:latin typeface="Arial" panose="020B0604020202020204" pitchFamily="34" charset="0"/>
                <a:cs typeface="Arial" panose="020B0604020202020204" pitchFamily="34" charset="0"/>
              </a:rPr>
              <a:t>sampai</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dengan</a:t>
            </a:r>
            <a:r>
              <a:rPr lang="en-ID" sz="2400" dirty="0">
                <a:latin typeface="Arial" panose="020B0604020202020204" pitchFamily="34" charset="0"/>
                <a:cs typeface="Arial" panose="020B0604020202020204" pitchFamily="34" charset="0"/>
              </a:rPr>
              <a:t> 1 (</a:t>
            </a:r>
            <a:r>
              <a:rPr lang="en-ID" sz="2400" dirty="0" err="1">
                <a:latin typeface="Arial" panose="020B0604020202020204" pitchFamily="34" charset="0"/>
                <a:cs typeface="Arial" panose="020B0604020202020204" pitchFamily="34" charset="0"/>
              </a:rPr>
              <a:t>satu</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tahun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sebelum</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batas</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usia</a:t>
            </a:r>
            <a:r>
              <a:rPr lang="en-ID" sz="2400" dirty="0">
                <a:latin typeface="Arial" panose="020B0604020202020204" pitchFamily="34" charset="0"/>
                <a:cs typeface="Arial" panose="020B0604020202020204" pitchFamily="34" charset="0"/>
              </a:rPr>
              <a:t> JF</a:t>
            </a:r>
            <a:r>
              <a:rPr lang="en-ID" sz="2400" i="1" dirty="0">
                <a:latin typeface="Arial" panose="020B0604020202020204" pitchFamily="34" charset="0"/>
                <a:cs typeface="Arial" panose="020B0604020202020204" pitchFamily="34" charset="0"/>
              </a:rPr>
              <a:t> </a:t>
            </a:r>
            <a:r>
              <a:rPr lang="en-ID" sz="2400" b="1" i="1" dirty="0">
                <a:latin typeface="Arial" panose="020B0604020202020204" pitchFamily="34" charset="0"/>
                <a:cs typeface="Arial" panose="020B0604020202020204" pitchFamily="34" charset="0"/>
              </a:rPr>
              <a:t>(Batas </a:t>
            </a:r>
            <a:r>
              <a:rPr lang="en-ID" sz="2400" b="1" i="1" dirty="0" err="1">
                <a:latin typeface="Arial" panose="020B0604020202020204" pitchFamily="34" charset="0"/>
                <a:cs typeface="Arial" panose="020B0604020202020204" pitchFamily="34" charset="0"/>
              </a:rPr>
              <a:t>Usia</a:t>
            </a:r>
            <a:r>
              <a:rPr lang="en-ID" sz="2400" b="1" i="1" dirty="0">
                <a:latin typeface="Arial" panose="020B0604020202020204" pitchFamily="34" charset="0"/>
                <a:cs typeface="Arial" panose="020B0604020202020204" pitchFamily="34" charset="0"/>
              </a:rPr>
              <a:t> JF </a:t>
            </a:r>
            <a:r>
              <a:rPr lang="en-ID" sz="2400" b="1" i="1" dirty="0" err="1">
                <a:latin typeface="Arial" panose="020B0604020202020204" pitchFamily="34" charset="0"/>
                <a:cs typeface="Arial" panose="020B0604020202020204" pitchFamily="34" charset="0"/>
              </a:rPr>
              <a:t>Damkar</a:t>
            </a:r>
            <a:r>
              <a:rPr lang="en-ID" sz="2400" b="1" i="1" dirty="0">
                <a:latin typeface="Arial" panose="020B0604020202020204" pitchFamily="34" charset="0"/>
                <a:cs typeface="Arial" panose="020B0604020202020204" pitchFamily="34" charset="0"/>
              </a:rPr>
              <a:t> </a:t>
            </a:r>
            <a:r>
              <a:rPr lang="en-ID" sz="2400" b="1" i="1" dirty="0" err="1">
                <a:latin typeface="Arial" panose="020B0604020202020204" pitchFamily="34" charset="0"/>
                <a:cs typeface="Arial" panose="020B0604020202020204" pitchFamily="34" charset="0"/>
              </a:rPr>
              <a:t>Pemula</a:t>
            </a:r>
            <a:r>
              <a:rPr lang="en-ID" sz="2400" b="1" i="1" dirty="0">
                <a:latin typeface="Arial" panose="020B0604020202020204" pitchFamily="34" charset="0"/>
                <a:cs typeface="Arial" panose="020B0604020202020204" pitchFamily="34" charset="0"/>
              </a:rPr>
              <a:t>, </a:t>
            </a:r>
            <a:r>
              <a:rPr lang="en-ID" sz="2400" b="1" i="1" dirty="0" err="1">
                <a:latin typeface="Arial" panose="020B0604020202020204" pitchFamily="34" charset="0"/>
                <a:cs typeface="Arial" panose="020B0604020202020204" pitchFamily="34" charset="0"/>
              </a:rPr>
              <a:t>Terampil</a:t>
            </a:r>
            <a:r>
              <a:rPr lang="en-ID" sz="2400" b="1" i="1" dirty="0">
                <a:latin typeface="Arial" panose="020B0604020202020204" pitchFamily="34" charset="0"/>
                <a:cs typeface="Arial" panose="020B0604020202020204" pitchFamily="34" charset="0"/>
              </a:rPr>
              <a:t>, dan </a:t>
            </a:r>
            <a:r>
              <a:rPr lang="en-ID" sz="2400" b="1" i="1" dirty="0" err="1">
                <a:latin typeface="Arial" panose="020B0604020202020204" pitchFamily="34" charset="0"/>
                <a:cs typeface="Arial" panose="020B0604020202020204" pitchFamily="34" charset="0"/>
              </a:rPr>
              <a:t>Analis</a:t>
            </a:r>
            <a:r>
              <a:rPr lang="en-ID" sz="2400" b="1" i="1" dirty="0">
                <a:latin typeface="Arial" panose="020B0604020202020204" pitchFamily="34" charset="0"/>
                <a:cs typeface="Arial" panose="020B0604020202020204" pitchFamily="34" charset="0"/>
              </a:rPr>
              <a:t> </a:t>
            </a:r>
            <a:r>
              <a:rPr lang="en-ID" sz="2400" b="1" i="1" dirty="0" err="1">
                <a:latin typeface="Arial" panose="020B0604020202020204" pitchFamily="34" charset="0"/>
                <a:cs typeface="Arial" panose="020B0604020202020204" pitchFamily="34" charset="0"/>
              </a:rPr>
              <a:t>Kebakaran</a:t>
            </a:r>
            <a:r>
              <a:rPr lang="en-ID" sz="2400" b="1" i="1" dirty="0">
                <a:latin typeface="Arial" panose="020B0604020202020204" pitchFamily="34" charset="0"/>
                <a:cs typeface="Arial" panose="020B0604020202020204" pitchFamily="34" charset="0"/>
              </a:rPr>
              <a:t> Ahli </a:t>
            </a:r>
            <a:r>
              <a:rPr lang="en-ID" sz="2400" b="1" i="1" dirty="0" err="1">
                <a:latin typeface="Arial" panose="020B0604020202020204" pitchFamily="34" charset="0"/>
                <a:cs typeface="Arial" panose="020B0604020202020204" pitchFamily="34" charset="0"/>
              </a:rPr>
              <a:t>Pertama</a:t>
            </a:r>
            <a:r>
              <a:rPr lang="en-ID" sz="2400" b="1" i="1" dirty="0">
                <a:latin typeface="Arial" panose="020B0604020202020204" pitchFamily="34" charset="0"/>
                <a:cs typeface="Arial" panose="020B0604020202020204" pitchFamily="34" charset="0"/>
              </a:rPr>
              <a:t> </a:t>
            </a:r>
            <a:r>
              <a:rPr lang="en-ID" sz="2400" b="1" i="1" dirty="0" err="1">
                <a:latin typeface="Arial" panose="020B0604020202020204" pitchFamily="34" charset="0"/>
                <a:cs typeface="Arial" panose="020B0604020202020204" pitchFamily="34" charset="0"/>
              </a:rPr>
              <a:t>adalah</a:t>
            </a:r>
            <a:r>
              <a:rPr lang="en-ID" sz="2400" b="1" i="1" dirty="0">
                <a:latin typeface="Arial" panose="020B0604020202020204" pitchFamily="34" charset="0"/>
                <a:cs typeface="Arial" panose="020B0604020202020204" pitchFamily="34" charset="0"/>
              </a:rPr>
              <a:t> 58 </a:t>
            </a:r>
            <a:r>
              <a:rPr lang="en-ID" sz="2400" b="1" i="1" dirty="0" err="1">
                <a:latin typeface="Arial" panose="020B0604020202020204" pitchFamily="34" charset="0"/>
                <a:cs typeface="Arial" panose="020B0604020202020204" pitchFamily="34" charset="0"/>
              </a:rPr>
              <a:t>Tahun</a:t>
            </a:r>
            <a:r>
              <a:rPr lang="en-ID" sz="2400" b="1" i="1" dirty="0">
                <a:latin typeface="Arial" panose="020B0604020202020204" pitchFamily="34" charset="0"/>
                <a:cs typeface="Arial" panose="020B0604020202020204" pitchFamily="34" charset="0"/>
              </a:rPr>
              <a:t>)</a:t>
            </a:r>
          </a:p>
          <a:p>
            <a:pPr marL="514350" indent="-514350" algn="just">
              <a:buAutoNum type="arabicPeriod"/>
            </a:pPr>
            <a:r>
              <a:rPr lang="en-ID" sz="2400" dirty="0" err="1">
                <a:latin typeface="Arial" panose="020B0604020202020204" pitchFamily="34" charset="0"/>
                <a:cs typeface="Arial" panose="020B0604020202020204" pitchFamily="34" charset="0"/>
              </a:rPr>
              <a:t>Tidak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pernah</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dipidana</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dengan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pidana</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penjara</a:t>
            </a:r>
            <a:r>
              <a:rPr lang="en-ID" sz="2400" dirty="0">
                <a:latin typeface="Arial" panose="020B0604020202020204" pitchFamily="34" charset="0"/>
                <a:cs typeface="Arial" panose="020B0604020202020204" pitchFamily="34" charset="0"/>
              </a:rPr>
              <a:t> 2 (</a:t>
            </a:r>
            <a:r>
              <a:rPr lang="en-ID" sz="2400" dirty="0" err="1">
                <a:latin typeface="Arial" panose="020B0604020202020204" pitchFamily="34" charset="0"/>
                <a:cs typeface="Arial" panose="020B0604020202020204" pitchFamily="34" charset="0"/>
              </a:rPr>
              <a:t>dua</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tahun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atau</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lebih</a:t>
            </a:r>
            <a:endParaRPr lang="en-ID" sz="2400" dirty="0">
              <a:latin typeface="Arial" panose="020B0604020202020204" pitchFamily="34" charset="0"/>
              <a:cs typeface="Arial" panose="020B0604020202020204" pitchFamily="34" charset="0"/>
            </a:endParaRPr>
          </a:p>
          <a:p>
            <a:pPr marL="514350" indent="-514350" algn="just">
              <a:buAutoNum type="arabicPeriod"/>
            </a:pPr>
            <a:r>
              <a:rPr lang="en-ID" sz="2400" dirty="0" err="1">
                <a:latin typeface="Arial" panose="020B0604020202020204" pitchFamily="34" charset="0"/>
                <a:cs typeface="Arial" panose="020B0604020202020204" pitchFamily="34" charset="0"/>
              </a:rPr>
              <a:t>Tidak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pernah</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diberhentikan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dengan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hormat</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tidak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atas</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permintaan</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sendiri</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sebagai</a:t>
            </a:r>
            <a:r>
              <a:rPr lang="en-ID" sz="2400" dirty="0">
                <a:latin typeface="Arial" panose="020B0604020202020204" pitchFamily="34" charset="0"/>
                <a:cs typeface="Arial" panose="020B0604020202020204" pitchFamily="34" charset="0"/>
              </a:rPr>
              <a:t> PNS, PPPK, TNI, POLRI, </a:t>
            </a:r>
            <a:r>
              <a:rPr lang="en-ID" sz="2400" dirty="0" err="1">
                <a:latin typeface="Arial" panose="020B0604020202020204" pitchFamily="34" charset="0"/>
                <a:cs typeface="Arial" panose="020B0604020202020204" pitchFamily="34" charset="0"/>
              </a:rPr>
              <a:t>atau</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pegawai</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swasta</a:t>
            </a:r>
            <a:endParaRPr lang="en-ID" sz="2400" dirty="0">
              <a:latin typeface="Arial" panose="020B0604020202020204" pitchFamily="34" charset="0"/>
              <a:cs typeface="Arial" panose="020B0604020202020204" pitchFamily="34" charset="0"/>
            </a:endParaRPr>
          </a:p>
          <a:p>
            <a:pPr marL="514350" indent="-514350" algn="just">
              <a:buAutoNum type="arabicPeriod"/>
            </a:pPr>
            <a:r>
              <a:rPr lang="en-ID" sz="2400" dirty="0" err="1">
                <a:latin typeface="Arial" panose="020B0604020202020204" pitchFamily="34" charset="0"/>
                <a:cs typeface="Arial" panose="020B0604020202020204" pitchFamily="34" charset="0"/>
              </a:rPr>
              <a:t>Tidak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menjadi</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anggota</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atau</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pengurus</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partai</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politik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atau</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terlibat</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politik</a:t>
            </a:r>
            <a:r>
              <a:rPr lang="en-ID" sz="2400" dirty="0">
                <a:latin typeface="Arial" panose="020B0604020202020204" pitchFamily="34" charset="0"/>
                <a:cs typeface="Arial" panose="020B0604020202020204" pitchFamily="34" charset="0"/>
              </a:rPr>
              <a:t> </a:t>
            </a:r>
            <a:r>
              <a:rPr lang="en-ID" sz="2400" dirty="0" err="1">
                <a:latin typeface="Arial" panose="020B0604020202020204" pitchFamily="34" charset="0"/>
                <a:cs typeface="Arial" panose="020B0604020202020204" pitchFamily="34" charset="0"/>
              </a:rPr>
              <a:t>praktis</a:t>
            </a:r>
            <a:endParaRPr lang="en-ID" sz="2400" dirty="0">
              <a:latin typeface="Arial" panose="020B0604020202020204" pitchFamily="34" charset="0"/>
              <a:cs typeface="Arial" panose="020B0604020202020204" pitchFamily="34" charset="0"/>
            </a:endParaRPr>
          </a:p>
          <a:p>
            <a:pPr marL="514350" indent="-514350" algn="just">
              <a:buAutoNum type="arabicPeriod"/>
            </a:pPr>
            <a:r>
              <a:rPr lang="en-ID" sz="2400" dirty="0" err="1">
                <a:latin typeface="Arial" panose="020B0604020202020204" pitchFamily="34" charset="0"/>
                <a:cs typeface="Arial" panose="020B0604020202020204" pitchFamily="34" charset="0"/>
              </a:rPr>
              <a:t>Memiliki</a:t>
            </a:r>
            <a:r>
              <a:rPr lang="en-ID" sz="2400" dirty="0">
                <a:latin typeface="Arial" panose="020B0604020202020204" pitchFamily="34" charset="0"/>
                <a:cs typeface="Arial" panose="020B0604020202020204" pitchFamily="34" charset="0"/>
              </a:rPr>
              <a:t> </a:t>
            </a:r>
            <a:r>
              <a:rPr lang="en-ID" sz="2400" b="1" dirty="0" err="1">
                <a:latin typeface="Arial" panose="020B0604020202020204" pitchFamily="34" charset="0"/>
                <a:cs typeface="Arial" panose="020B0604020202020204" pitchFamily="34" charset="0"/>
              </a:rPr>
              <a:t>Kualifikasi</a:t>
            </a:r>
            <a:r>
              <a:rPr lang="en-ID" sz="2400" b="1" dirty="0">
                <a:latin typeface="Arial" panose="020B0604020202020204" pitchFamily="34" charset="0"/>
                <a:cs typeface="Arial" panose="020B0604020202020204" pitchFamily="34" charset="0"/>
              </a:rPr>
              <a:t> Pendidikan </a:t>
            </a:r>
            <a:r>
              <a:rPr lang="en-ID" sz="2400" b="1" dirty="0" err="1">
                <a:latin typeface="Arial" panose="020B0604020202020204" pitchFamily="34" charset="0"/>
                <a:cs typeface="Arial" panose="020B0604020202020204" pitchFamily="34" charset="0"/>
              </a:rPr>
              <a:t>sesuai</a:t>
            </a:r>
            <a:r>
              <a:rPr lang="en-ID" sz="2400" b="1" dirty="0">
                <a:latin typeface="Arial" panose="020B0604020202020204" pitchFamily="34" charset="0"/>
                <a:cs typeface="Arial" panose="020B0604020202020204" pitchFamily="34" charset="0"/>
              </a:rPr>
              <a:t> </a:t>
            </a:r>
            <a:r>
              <a:rPr lang="en-ID" sz="2400" b="1" dirty="0" err="1">
                <a:latin typeface="Arial" panose="020B0604020202020204" pitchFamily="34" charset="0"/>
                <a:cs typeface="Arial" panose="020B0604020202020204" pitchFamily="34" charset="0"/>
              </a:rPr>
              <a:t>dengan</a:t>
            </a:r>
            <a:r>
              <a:rPr lang="en-ID" sz="2400" b="1" dirty="0">
                <a:latin typeface="Arial" panose="020B0604020202020204" pitchFamily="34" charset="0"/>
                <a:cs typeface="Arial" panose="020B0604020202020204" pitchFamily="34" charset="0"/>
              </a:rPr>
              <a:t> </a:t>
            </a:r>
            <a:r>
              <a:rPr lang="en-ID" sz="2400" b="1" dirty="0" err="1">
                <a:latin typeface="Arial" panose="020B0604020202020204" pitchFamily="34" charset="0"/>
                <a:cs typeface="Arial" panose="020B0604020202020204" pitchFamily="34" charset="0"/>
              </a:rPr>
              <a:t>persyaratan</a:t>
            </a:r>
            <a:r>
              <a:rPr lang="en-ID" sz="2400" b="1" dirty="0">
                <a:latin typeface="Arial" panose="020B0604020202020204" pitchFamily="34" charset="0"/>
                <a:cs typeface="Arial" panose="020B0604020202020204" pitchFamily="34" charset="0"/>
              </a:rPr>
              <a:t> </a:t>
            </a:r>
            <a:r>
              <a:rPr lang="en-ID" sz="2400" b="1" dirty="0" err="1">
                <a:latin typeface="Arial" panose="020B0604020202020204" pitchFamily="34" charset="0"/>
                <a:cs typeface="Arial" panose="020B0604020202020204" pitchFamily="34" charset="0"/>
              </a:rPr>
              <a:t>jabatan</a:t>
            </a:r>
            <a:endParaRPr lang="en-ID"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0278CDA-402A-91C6-7EE1-8B2495026C47}"/>
              </a:ext>
            </a:extLst>
          </p:cNvPr>
          <p:cNvSpPr txBox="1"/>
          <p:nvPr/>
        </p:nvSpPr>
        <p:spPr>
          <a:xfrm>
            <a:off x="532208" y="2554965"/>
            <a:ext cx="5603060" cy="369332"/>
          </a:xfrm>
          <a:prstGeom prst="rect">
            <a:avLst/>
          </a:prstGeom>
          <a:noFill/>
        </p:spPr>
        <p:txBody>
          <a:bodyPr wrap="square" rtlCol="0">
            <a:spAutoFit/>
          </a:bodyPr>
          <a:lstStyle/>
          <a:p>
            <a:pPr algn="just"/>
            <a:r>
              <a:rPr lang="en-ID" dirty="0" err="1">
                <a:solidFill>
                  <a:srgbClr val="FF0000"/>
                </a:solidFill>
              </a:rPr>
              <a:t>Pasal</a:t>
            </a:r>
            <a:r>
              <a:rPr lang="en-ID" dirty="0">
                <a:solidFill>
                  <a:srgbClr val="FF0000"/>
                </a:solidFill>
              </a:rPr>
              <a:t> 16 PP </a:t>
            </a:r>
            <a:r>
              <a:rPr lang="en-ID" dirty="0" err="1">
                <a:solidFill>
                  <a:srgbClr val="FF0000"/>
                </a:solidFill>
              </a:rPr>
              <a:t>Nomor</a:t>
            </a:r>
            <a:r>
              <a:rPr lang="en-ID" dirty="0">
                <a:solidFill>
                  <a:srgbClr val="FF0000"/>
                </a:solidFill>
              </a:rPr>
              <a:t> 49 </a:t>
            </a:r>
            <a:r>
              <a:rPr lang="en-ID" dirty="0" err="1">
                <a:solidFill>
                  <a:srgbClr val="FF0000"/>
                </a:solidFill>
              </a:rPr>
              <a:t>Tahun</a:t>
            </a:r>
            <a:r>
              <a:rPr lang="en-ID" dirty="0">
                <a:solidFill>
                  <a:srgbClr val="FF0000"/>
                </a:solidFill>
              </a:rPr>
              <a:t> 2018</a:t>
            </a:r>
          </a:p>
        </p:txBody>
      </p:sp>
      <p:sp>
        <p:nvSpPr>
          <p:cNvPr id="2" name="TextBox 1">
            <a:extLst>
              <a:ext uri="{FF2B5EF4-FFF2-40B4-BE49-F238E27FC236}">
                <a16:creationId xmlns:a16="http://schemas.microsoft.com/office/drawing/2014/main" id="{2606DF79-AF3A-3A00-5528-EC2B1D06AA78}"/>
              </a:ext>
            </a:extLst>
          </p:cNvPr>
          <p:cNvSpPr txBox="1"/>
          <p:nvPr/>
        </p:nvSpPr>
        <p:spPr>
          <a:xfrm>
            <a:off x="669965" y="6131690"/>
            <a:ext cx="9846234" cy="461665"/>
          </a:xfrm>
          <a:prstGeom prst="rect">
            <a:avLst/>
          </a:prstGeom>
          <a:solidFill>
            <a:schemeClr val="accent6">
              <a:lumMod val="40000"/>
              <a:lumOff val="60000"/>
            </a:schemeClr>
          </a:solidFill>
        </p:spPr>
        <p:txBody>
          <a:bodyPr wrap="square" rtlCol="0">
            <a:spAutoFit/>
          </a:bodyPr>
          <a:lstStyle/>
          <a:p>
            <a:pPr algn="ctr"/>
            <a:r>
              <a:rPr lang="en-US" sz="2400" b="1" dirty="0"/>
              <a:t>PERSYARATAN WAJIB TAMBAHAN BAGI DAMKAR DAN ANALIS KEBAKARAN</a:t>
            </a:r>
          </a:p>
        </p:txBody>
      </p:sp>
      <p:sp>
        <p:nvSpPr>
          <p:cNvPr id="6" name="TextBox 5">
            <a:extLst>
              <a:ext uri="{FF2B5EF4-FFF2-40B4-BE49-F238E27FC236}">
                <a16:creationId xmlns:a16="http://schemas.microsoft.com/office/drawing/2014/main" id="{4A004B50-5F37-8ED7-EAEE-6E111BDE03AA}"/>
              </a:ext>
            </a:extLst>
          </p:cNvPr>
          <p:cNvSpPr txBox="1"/>
          <p:nvPr/>
        </p:nvSpPr>
        <p:spPr>
          <a:xfrm>
            <a:off x="532208" y="7081352"/>
            <a:ext cx="16445154" cy="2677656"/>
          </a:xfrm>
          <a:prstGeom prst="rect">
            <a:avLst/>
          </a:prstGeom>
          <a:noFill/>
        </p:spPr>
        <p:txBody>
          <a:bodyPr wrap="square" rtlCol="0">
            <a:spAutoFit/>
          </a:bodyPr>
          <a:lstStyle/>
          <a:p>
            <a:pPr marL="514350" indent="-514350" algn="just">
              <a:buAutoNum type="arabicPeriod"/>
            </a:pPr>
            <a:r>
              <a:rPr lang="en-US" sz="2400" dirty="0" err="1">
                <a:latin typeface="Arial" panose="020B0604020202020204" pitchFamily="34" charset="0"/>
                <a:cs typeface="Arial" panose="020B0604020202020204" pitchFamily="34" charset="0"/>
              </a:rPr>
              <a:t>Memenuhi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syarat</a:t>
            </a:r>
            <a:r>
              <a:rPr lang="en-US" sz="2400" dirty="0">
                <a:latin typeface="Arial" panose="020B0604020202020204" pitchFamily="34" charset="0"/>
                <a:cs typeface="Arial" panose="020B0604020202020204" pitchFamily="34" charset="0"/>
              </a:rPr>
              <a:t> masa </a:t>
            </a:r>
            <a:r>
              <a:rPr lang="en-US" sz="2400" dirty="0" err="1">
                <a:latin typeface="Arial" panose="020B0604020202020204" pitchFamily="34" charset="0"/>
                <a:cs typeface="Arial" panose="020B0604020202020204" pitchFamily="34" charset="0"/>
              </a:rPr>
              <a:t>pengalaman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kerja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sesuai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formasi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jenjang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jabatan</a:t>
            </a:r>
            <a:endParaRPr lang="en-US" sz="2400" dirty="0">
              <a:latin typeface="Arial" panose="020B0604020202020204" pitchFamily="34" charset="0"/>
              <a:cs typeface="Arial" panose="020B0604020202020204" pitchFamily="34" charset="0"/>
            </a:endParaRPr>
          </a:p>
          <a:p>
            <a:pPr marL="514350" indent="-514350" algn="just">
              <a:buFontTx/>
              <a:buAutoNum type="arabicPeriod"/>
            </a:pPr>
            <a:r>
              <a:rPr lang="en-US" sz="2400" dirty="0">
                <a:latin typeface="Arial" panose="020B0604020202020204" pitchFamily="34" charset="0"/>
                <a:cs typeface="Arial" panose="020B0604020202020204" pitchFamily="34" charset="0"/>
              </a:rPr>
              <a:t>Surat </a:t>
            </a:r>
            <a:r>
              <a:rPr lang="en-US" sz="2400" dirty="0" err="1">
                <a:latin typeface="Arial" panose="020B0604020202020204" pitchFamily="34" charset="0"/>
                <a:cs typeface="Arial" panose="020B0604020202020204" pitchFamily="34" charset="0"/>
              </a:rPr>
              <a:t>pengalaman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kerja</a:t>
            </a:r>
            <a:r>
              <a:rPr lang="en-US" sz="2400" dirty="0">
                <a:latin typeface="Arial" panose="020B0604020202020204" pitchFamily="34" charset="0"/>
                <a:cs typeface="Arial" panose="020B0604020202020204" pitchFamily="34" charset="0"/>
              </a:rPr>
              <a:t> di </a:t>
            </a:r>
            <a:r>
              <a:rPr lang="en-US" sz="2400" dirty="0" err="1">
                <a:latin typeface="Arial" panose="020B0604020202020204" pitchFamily="34" charset="0"/>
                <a:cs typeface="Arial" panose="020B0604020202020204" pitchFamily="34" charset="0"/>
              </a:rPr>
              <a:t>bidang</a:t>
            </a:r>
            <a:r>
              <a:rPr lang="en-US" sz="2400" dirty="0">
                <a:latin typeface="Arial" panose="020B0604020202020204" pitchFamily="34" charset="0"/>
                <a:cs typeface="Arial" panose="020B0604020202020204" pitchFamily="34" charset="0"/>
              </a:rPr>
              <a:t> yang </a:t>
            </a:r>
            <a:r>
              <a:rPr lang="en-US" sz="2400" dirty="0" err="1">
                <a:latin typeface="Arial" panose="020B0604020202020204" pitchFamily="34" charset="0"/>
                <a:cs typeface="Arial" panose="020B0604020202020204" pitchFamily="34" charset="0"/>
              </a:rPr>
              <a:t>sesuai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dengan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formasi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jenjang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jabatan</a:t>
            </a:r>
            <a:r>
              <a:rPr lang="en-US" sz="2400" dirty="0">
                <a:latin typeface="Arial" panose="020B0604020202020204" pitchFamily="34" charset="0"/>
                <a:cs typeface="Arial" panose="020B0604020202020204" pitchFamily="34" charset="0"/>
              </a:rPr>
              <a:t>, yang </a:t>
            </a:r>
            <a:r>
              <a:rPr lang="en-US" sz="2400" dirty="0" err="1">
                <a:latin typeface="Arial" panose="020B0604020202020204" pitchFamily="34" charset="0"/>
                <a:cs typeface="Arial" panose="020B0604020202020204" pitchFamily="34" charset="0"/>
              </a:rPr>
              <a:t>ditandatangani</a:t>
            </a:r>
            <a:r>
              <a:rPr lang="en-US" sz="2400" dirty="0">
                <a:latin typeface="Arial" panose="020B0604020202020204" pitchFamily="34" charset="0"/>
                <a:cs typeface="Arial" panose="020B0604020202020204" pitchFamily="34" charset="0"/>
              </a:rPr>
              <a:t> oleh minimal JPT di </a:t>
            </a:r>
            <a:r>
              <a:rPr lang="en-US" sz="2400" dirty="0" err="1">
                <a:latin typeface="Arial" panose="020B0604020202020204" pitchFamily="34" charset="0"/>
                <a:cs typeface="Arial" panose="020B0604020202020204" pitchFamily="34" charset="0"/>
              </a:rPr>
              <a:t>Instansi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Pemerintah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atau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Kepala</a:t>
            </a:r>
            <a:r>
              <a:rPr lang="en-US" sz="2400" dirty="0">
                <a:latin typeface="Arial" panose="020B0604020202020204" pitchFamily="34" charset="0"/>
                <a:cs typeface="Arial" panose="020B0604020202020204" pitchFamily="34" charset="0"/>
              </a:rPr>
              <a:t> Bagian SDM di </a:t>
            </a:r>
            <a:r>
              <a:rPr lang="en-US" sz="2400" dirty="0" err="1">
                <a:latin typeface="Arial" panose="020B0604020202020204" pitchFamily="34" charset="0"/>
                <a:cs typeface="Arial" panose="020B0604020202020204" pitchFamily="34" charset="0"/>
              </a:rPr>
              <a:t>Instansi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Swasta</a:t>
            </a:r>
            <a:endParaRPr lang="en-US" sz="2400" dirty="0">
              <a:latin typeface="Arial" panose="020B0604020202020204" pitchFamily="34" charset="0"/>
              <a:cs typeface="Arial" panose="020B0604020202020204" pitchFamily="34" charset="0"/>
            </a:endParaRPr>
          </a:p>
          <a:p>
            <a:pPr marL="514350" indent="-514350" algn="just">
              <a:buFontTx/>
              <a:buAutoNum type="arabicPeriod"/>
            </a:pPr>
            <a:r>
              <a:rPr lang="en-US" sz="2400" dirty="0">
                <a:latin typeface="Arial" panose="020B0604020202020204" pitchFamily="34" charset="0"/>
                <a:cs typeface="Arial" panose="020B0604020202020204" pitchFamily="34" charset="0"/>
              </a:rPr>
              <a:t>Surat </a:t>
            </a:r>
            <a:r>
              <a:rPr lang="en-US" sz="2400" dirty="0" err="1">
                <a:latin typeface="Arial" panose="020B0604020202020204" pitchFamily="34" charset="0"/>
                <a:cs typeface="Arial" panose="020B0604020202020204" pitchFamily="34" charset="0"/>
              </a:rPr>
              <a:t>keterangan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sehat</a:t>
            </a:r>
            <a:r>
              <a:rPr lang="en-US" sz="2400" dirty="0">
                <a:latin typeface="Arial" panose="020B0604020202020204" pitchFamily="34" charset="0"/>
                <a:cs typeface="Arial" panose="020B0604020202020204" pitchFamily="34" charset="0"/>
              </a:rPr>
              <a:t> dan </a:t>
            </a:r>
            <a:r>
              <a:rPr lang="en-US" sz="2400" dirty="0" err="1">
                <a:latin typeface="Arial" panose="020B0604020202020204" pitchFamily="34" charset="0"/>
                <a:cs typeface="Arial" panose="020B0604020202020204" pitchFamily="34" charset="0"/>
              </a:rPr>
              <a:t>surat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keterangan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bukan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penyandang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disabilitas</a:t>
            </a:r>
            <a:endParaRPr lang="en-US" sz="2400" dirty="0">
              <a:latin typeface="Arial" panose="020B0604020202020204" pitchFamily="34" charset="0"/>
              <a:cs typeface="Arial" panose="020B0604020202020204" pitchFamily="34" charset="0"/>
            </a:endParaRPr>
          </a:p>
          <a:p>
            <a:pPr marL="514350" indent="-514350" algn="just">
              <a:buFontTx/>
              <a:buAutoNum type="arabicPeriod"/>
            </a:pPr>
            <a:r>
              <a:rPr lang="en-US" sz="2400" dirty="0" err="1">
                <a:latin typeface="Arial" panose="020B0604020202020204" pitchFamily="34" charset="0"/>
                <a:cs typeface="Arial" panose="020B0604020202020204" pitchFamily="34" charset="0"/>
              </a:rPr>
              <a:t>Khusus</a:t>
            </a:r>
            <a:r>
              <a:rPr lang="en-US" sz="2400" dirty="0">
                <a:latin typeface="Arial" panose="020B0604020202020204" pitchFamily="34" charset="0"/>
                <a:cs typeface="Arial" panose="020B0604020202020204" pitchFamily="34" charset="0"/>
              </a:rPr>
              <a:t> yang </a:t>
            </a:r>
            <a:r>
              <a:rPr lang="en-US" sz="2400" dirty="0" err="1">
                <a:latin typeface="Arial" panose="020B0604020202020204" pitchFamily="34" charset="0"/>
                <a:cs typeface="Arial" panose="020B0604020202020204" pitchFamily="34" charset="0"/>
              </a:rPr>
              <a:t>melamar</a:t>
            </a:r>
            <a:r>
              <a:rPr lang="en-US" sz="2400" dirty="0">
                <a:latin typeface="Arial" panose="020B0604020202020204" pitchFamily="34" charset="0"/>
                <a:cs typeface="Arial" panose="020B0604020202020204" pitchFamily="34" charset="0"/>
              </a:rPr>
              <a:t> di JF </a:t>
            </a:r>
            <a:r>
              <a:rPr lang="en-US" sz="2400" dirty="0" err="1">
                <a:latin typeface="Arial" panose="020B0604020202020204" pitchFamily="34" charset="0"/>
                <a:cs typeface="Arial" panose="020B0604020202020204" pitchFamily="34" charset="0"/>
              </a:rPr>
              <a:t>Analis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Kebakaran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bagi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memiliki</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ijazah </a:t>
            </a:r>
            <a:r>
              <a:rPr lang="en-US" sz="2400" b="1" i="1" dirty="0" err="1">
                <a:latin typeface="Arial" panose="020B0604020202020204" pitchFamily="34" charset="0"/>
                <a:cs typeface="Arial" panose="020B0604020202020204" pitchFamily="34" charset="0"/>
              </a:rPr>
              <a:t>sarjana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tidak</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sesuai</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bidang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studi</a:t>
            </a:r>
            <a:r>
              <a:rPr lang="en-US" sz="2400" dirty="0">
                <a:latin typeface="Arial" panose="020B0604020202020204" pitchFamily="34" charset="0"/>
                <a:cs typeface="Arial" panose="020B0604020202020204" pitchFamily="34" charset="0"/>
              </a:rPr>
              <a:t> di </a:t>
            </a:r>
            <a:r>
              <a:rPr lang="en-US" sz="2400" dirty="0" err="1">
                <a:latin typeface="Arial" panose="020B0604020202020204" pitchFamily="34" charset="0"/>
                <a:cs typeface="Arial" panose="020B0604020202020204" pitchFamily="34" charset="0"/>
              </a:rPr>
              <a:t>Peraturan</a:t>
            </a:r>
            <a:r>
              <a:rPr lang="en-US" sz="2400" dirty="0">
                <a:latin typeface="Arial" panose="020B0604020202020204" pitchFamily="34" charset="0"/>
                <a:cs typeface="Arial" panose="020B0604020202020204" pitchFamily="34" charset="0"/>
              </a:rPr>
              <a:t> Menteri PANRB </a:t>
            </a:r>
            <a:r>
              <a:rPr lang="en-US" sz="2400" dirty="0" err="1">
                <a:latin typeface="Arial" panose="020B0604020202020204" pitchFamily="34" charset="0"/>
                <a:cs typeface="Arial" panose="020B0604020202020204" pitchFamily="34" charset="0"/>
              </a:rPr>
              <a:t>Nomor</a:t>
            </a:r>
            <a:r>
              <a:rPr lang="en-US" sz="2400" dirty="0">
                <a:latin typeface="Arial" panose="020B0604020202020204" pitchFamily="34" charset="0"/>
                <a:cs typeface="Arial" panose="020B0604020202020204" pitchFamily="34" charset="0"/>
              </a:rPr>
              <a:t> 17 </a:t>
            </a:r>
            <a:r>
              <a:rPr lang="en-US" sz="2400" dirty="0" err="1">
                <a:latin typeface="Arial" panose="020B0604020202020204" pitchFamily="34" charset="0"/>
                <a:cs typeface="Arial" panose="020B0604020202020204" pitchFamily="34" charset="0"/>
              </a:rPr>
              <a:t>Tahun</a:t>
            </a:r>
            <a:r>
              <a:rPr lang="en-US" sz="2400" dirty="0">
                <a:latin typeface="Arial" panose="020B0604020202020204" pitchFamily="34" charset="0"/>
                <a:cs typeface="Arial" panose="020B0604020202020204" pitchFamily="34" charset="0"/>
              </a:rPr>
              <a:t> 2019, </a:t>
            </a:r>
            <a:r>
              <a:rPr lang="en-US" sz="2400" b="1" i="1" dirty="0" err="1">
                <a:latin typeface="Arial" panose="020B0604020202020204" pitchFamily="34" charset="0"/>
                <a:cs typeface="Arial" panose="020B0604020202020204" pitchFamily="34" charset="0"/>
              </a:rPr>
              <a:t>wajib</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menyertakan</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surat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keterangan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kerja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tambahan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sesuai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tugas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analis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kebakaran</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CE35270-E0EE-7BFA-5BA8-FE3ABA47ECE6}"/>
              </a:ext>
            </a:extLst>
          </p:cNvPr>
          <p:cNvSpPr txBox="1"/>
          <p:nvPr/>
        </p:nvSpPr>
        <p:spPr>
          <a:xfrm>
            <a:off x="532207" y="6665854"/>
            <a:ext cx="5603060" cy="369332"/>
          </a:xfrm>
          <a:prstGeom prst="rect">
            <a:avLst/>
          </a:prstGeom>
          <a:noFill/>
        </p:spPr>
        <p:txBody>
          <a:bodyPr wrap="square" rtlCol="0">
            <a:spAutoFit/>
          </a:bodyPr>
          <a:lstStyle/>
          <a:p>
            <a:pPr algn="just"/>
            <a:r>
              <a:rPr lang="en-ID" dirty="0" err="1">
                <a:solidFill>
                  <a:srgbClr val="FF0000"/>
                </a:solidFill>
              </a:rPr>
              <a:t>Kepmenpanrb</a:t>
            </a:r>
            <a:r>
              <a:rPr lang="en-ID" dirty="0">
                <a:solidFill>
                  <a:srgbClr val="FF0000"/>
                </a:solidFill>
              </a:rPr>
              <a:t> </a:t>
            </a:r>
            <a:r>
              <a:rPr lang="en-ID" dirty="0" err="1">
                <a:solidFill>
                  <a:srgbClr val="FF0000"/>
                </a:solidFill>
              </a:rPr>
              <a:t>Nomor</a:t>
            </a:r>
            <a:r>
              <a:rPr lang="en-ID" dirty="0">
                <a:solidFill>
                  <a:srgbClr val="FF0000"/>
                </a:solidFill>
              </a:rPr>
              <a:t> 970 </a:t>
            </a:r>
            <a:r>
              <a:rPr lang="en-ID" dirty="0" err="1">
                <a:solidFill>
                  <a:srgbClr val="FF0000"/>
                </a:solidFill>
              </a:rPr>
              <a:t>Tahun</a:t>
            </a:r>
            <a:r>
              <a:rPr lang="en-ID" dirty="0">
                <a:solidFill>
                  <a:srgbClr val="FF0000"/>
                </a:solidFill>
              </a:rPr>
              <a:t> 2022</a:t>
            </a:r>
          </a:p>
        </p:txBody>
      </p:sp>
      <p:sp>
        <p:nvSpPr>
          <p:cNvPr id="8" name="Freeform 2">
            <a:extLst>
              <a:ext uri="{FF2B5EF4-FFF2-40B4-BE49-F238E27FC236}">
                <a16:creationId xmlns:a16="http://schemas.microsoft.com/office/drawing/2014/main" id="{496C5AB5-0341-707E-DC19-E8844A099AC9}"/>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9" name="Freeform 8">
            <a:extLst>
              <a:ext uri="{FF2B5EF4-FFF2-40B4-BE49-F238E27FC236}">
                <a16:creationId xmlns:a16="http://schemas.microsoft.com/office/drawing/2014/main" id="{AAE369B6-82FF-A120-D48C-8FC6C3EE8F0A}"/>
              </a:ext>
            </a:extLst>
          </p:cNvPr>
          <p:cNvSpPr/>
          <p:nvPr/>
        </p:nvSpPr>
        <p:spPr>
          <a:xfrm>
            <a:off x="-801225" y="7921378"/>
            <a:ext cx="4763625" cy="4384909"/>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0" name="TextBox 5">
            <a:extLst>
              <a:ext uri="{FF2B5EF4-FFF2-40B4-BE49-F238E27FC236}">
                <a16:creationId xmlns:a16="http://schemas.microsoft.com/office/drawing/2014/main" id="{E478269F-7106-B391-53AF-81810A487262}"/>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11" name="Freeform 6">
            <a:extLst>
              <a:ext uri="{FF2B5EF4-FFF2-40B4-BE49-F238E27FC236}">
                <a16:creationId xmlns:a16="http://schemas.microsoft.com/office/drawing/2014/main" id="{60FCC1ED-BBDF-9CBB-0A48-CB96B4366952}"/>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2" name="TextBox 7">
            <a:extLst>
              <a:ext uri="{FF2B5EF4-FFF2-40B4-BE49-F238E27FC236}">
                <a16:creationId xmlns:a16="http://schemas.microsoft.com/office/drawing/2014/main" id="{C23D9A60-CE87-5E6D-0A58-74FEB64027B0}"/>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23904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500FA-E7DF-F443-133D-143EC8D58D88}"/>
              </a:ext>
            </a:extLst>
          </p:cNvPr>
          <p:cNvSpPr>
            <a:spLocks noGrp="1"/>
          </p:cNvSpPr>
          <p:nvPr>
            <p:ph type="sldNum" sz="quarter" idx="12"/>
          </p:nvPr>
        </p:nvSpPr>
        <p:spPr/>
        <p:txBody>
          <a:bodyPr/>
          <a:lstStyle/>
          <a:p>
            <a:pPr marL="57150">
              <a:spcBef>
                <a:spcPts val="381"/>
              </a:spcBef>
            </a:pPr>
            <a:fld id="{81D60167-4931-47E6-BA6A-407CBD079E47}" type="slidenum">
              <a:rPr lang="en-ID" spc="-8"/>
              <a:pPr marL="57150">
                <a:spcBef>
                  <a:spcPts val="381"/>
                </a:spcBef>
              </a:pPr>
              <a:t>24</a:t>
            </a:fld>
            <a:endParaRPr lang="en-ID" spc="-8" dirty="0"/>
          </a:p>
        </p:txBody>
      </p:sp>
      <p:sp>
        <p:nvSpPr>
          <p:cNvPr id="4" name="TextBox 3">
            <a:extLst>
              <a:ext uri="{FF2B5EF4-FFF2-40B4-BE49-F238E27FC236}">
                <a16:creationId xmlns:a16="http://schemas.microsoft.com/office/drawing/2014/main" id="{63CAA09B-93E1-9B06-4A33-CE634271C1E5}"/>
              </a:ext>
            </a:extLst>
          </p:cNvPr>
          <p:cNvSpPr txBox="1"/>
          <p:nvPr/>
        </p:nvSpPr>
        <p:spPr>
          <a:xfrm>
            <a:off x="1894355" y="1348689"/>
            <a:ext cx="14799062" cy="1800493"/>
          </a:xfrm>
          <a:prstGeom prst="rect">
            <a:avLst/>
          </a:prstGeom>
          <a:noFill/>
        </p:spPr>
        <p:txBody>
          <a:bodyPr wrap="square">
            <a:spAutoFit/>
          </a:bodyPr>
          <a:lstStyle/>
          <a:p>
            <a:pPr algn="ctr"/>
            <a:r>
              <a:rPr lang="en-ID" sz="4200" b="1" dirty="0">
                <a:latin typeface="YACgEcYqQ-A 0"/>
              </a:rPr>
              <a:t>PERSYARATAN PENDIDIKAN</a:t>
            </a:r>
            <a:endParaRPr lang="en-ID" sz="4200" dirty="0">
              <a:latin typeface="YACgEcYqQ-A 0"/>
            </a:endParaRPr>
          </a:p>
          <a:p>
            <a:pPr algn="ctr"/>
            <a:r>
              <a:rPr lang="en-ID" sz="4200" b="1" dirty="0">
                <a:latin typeface="YACgEcYqQ-A 0"/>
              </a:rPr>
              <a:t>SESUAI DENGAN FORMASI JENJANG JABATAN</a:t>
            </a:r>
            <a:endParaRPr lang="en-ID" sz="4200" dirty="0">
              <a:latin typeface="YACgEcYqQ-A 0"/>
            </a:endParaRPr>
          </a:p>
          <a:p>
            <a:pPr algn="ctr"/>
            <a:r>
              <a:rPr lang="en-ID" sz="2700" b="1" dirty="0" err="1">
                <a:latin typeface="YACgEcYqQ-A 0"/>
              </a:rPr>
              <a:t>Peraturan</a:t>
            </a:r>
            <a:r>
              <a:rPr lang="en-ID" sz="2700" b="1" dirty="0">
                <a:latin typeface="YACgEcYqQ-A 0"/>
              </a:rPr>
              <a:t> Menteri PAN RB </a:t>
            </a:r>
            <a:r>
              <a:rPr lang="en-ID" sz="2700" b="1" dirty="0" err="1">
                <a:latin typeface="YACgEcYqQ-A 0"/>
              </a:rPr>
              <a:t>Nomor</a:t>
            </a:r>
            <a:r>
              <a:rPr lang="en-ID" sz="2700" b="1" dirty="0">
                <a:latin typeface="YACgEcYqQ-A 0"/>
              </a:rPr>
              <a:t> 16 </a:t>
            </a:r>
            <a:r>
              <a:rPr lang="en-ID" sz="2700" b="1" dirty="0" err="1">
                <a:latin typeface="YACgEcYqQ-A 0"/>
              </a:rPr>
              <a:t>Tahun</a:t>
            </a:r>
            <a:r>
              <a:rPr lang="en-ID" sz="2700" b="1" dirty="0">
                <a:latin typeface="YACgEcYqQ-A 0"/>
              </a:rPr>
              <a:t> 2019 &amp; </a:t>
            </a:r>
            <a:r>
              <a:rPr lang="en-ID" sz="2700" b="1" dirty="0" err="1">
                <a:latin typeface="YACgEcYqQ-A 0"/>
              </a:rPr>
              <a:t>Peraturan</a:t>
            </a:r>
            <a:r>
              <a:rPr lang="en-ID" sz="2700" b="1" dirty="0">
                <a:latin typeface="YACgEcYqQ-A 0"/>
              </a:rPr>
              <a:t> Menteri PAN RB </a:t>
            </a:r>
            <a:r>
              <a:rPr lang="en-ID" sz="2700" b="1" dirty="0" err="1">
                <a:latin typeface="YACgEcYqQ-A 0"/>
              </a:rPr>
              <a:t>Nomor</a:t>
            </a:r>
            <a:r>
              <a:rPr lang="en-ID" sz="2700" b="1" dirty="0">
                <a:latin typeface="YACgEcYqQ-A 0"/>
              </a:rPr>
              <a:t> 17 </a:t>
            </a:r>
            <a:r>
              <a:rPr lang="en-ID" sz="2700" b="1" dirty="0" err="1">
                <a:latin typeface="YACgEcYqQ-A 0"/>
              </a:rPr>
              <a:t>Tahun</a:t>
            </a:r>
            <a:r>
              <a:rPr lang="en-ID" sz="2700" b="1" dirty="0">
                <a:latin typeface="YACgEcYqQ-A 0"/>
              </a:rPr>
              <a:t> 2019</a:t>
            </a:r>
            <a:endParaRPr lang="en-ID" sz="2700" dirty="0">
              <a:latin typeface="YACgEcYqQ-A 0"/>
            </a:endParaRPr>
          </a:p>
        </p:txBody>
      </p:sp>
      <p:graphicFrame>
        <p:nvGraphicFramePr>
          <p:cNvPr id="5" name="Table 4">
            <a:extLst>
              <a:ext uri="{FF2B5EF4-FFF2-40B4-BE49-F238E27FC236}">
                <a16:creationId xmlns:a16="http://schemas.microsoft.com/office/drawing/2014/main" id="{AFCC76FF-7859-E468-5A63-FB6F627220DA}"/>
              </a:ext>
            </a:extLst>
          </p:cNvPr>
          <p:cNvGraphicFramePr>
            <a:graphicFrameLocks noGrp="1"/>
          </p:cNvGraphicFramePr>
          <p:nvPr/>
        </p:nvGraphicFramePr>
        <p:xfrm>
          <a:off x="3536562" y="3271742"/>
          <a:ext cx="11817040" cy="5353950"/>
        </p:xfrm>
        <a:graphic>
          <a:graphicData uri="http://schemas.openxmlformats.org/drawingml/2006/table">
            <a:tbl>
              <a:tblPr/>
              <a:tblGrid>
                <a:gridCol w="5908520">
                  <a:extLst>
                    <a:ext uri="{9D8B030D-6E8A-4147-A177-3AD203B41FA5}">
                      <a16:colId xmlns:a16="http://schemas.microsoft.com/office/drawing/2014/main" val="1012766176"/>
                    </a:ext>
                  </a:extLst>
                </a:gridCol>
                <a:gridCol w="5908520">
                  <a:extLst>
                    <a:ext uri="{9D8B030D-6E8A-4147-A177-3AD203B41FA5}">
                      <a16:colId xmlns:a16="http://schemas.microsoft.com/office/drawing/2014/main" val="3581914884"/>
                    </a:ext>
                  </a:extLst>
                </a:gridCol>
              </a:tblGrid>
              <a:tr h="565449">
                <a:tc>
                  <a:txBody>
                    <a:bodyPr/>
                    <a:lstStyle/>
                    <a:p>
                      <a:pPr algn="ctr"/>
                      <a:r>
                        <a:rPr lang="en-ID" sz="3000" dirty="0"/>
                        <a:t>PENDIDIKAN</a:t>
                      </a:r>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C000"/>
                    </a:solidFill>
                  </a:tcPr>
                </a:tc>
                <a:tc>
                  <a:txBody>
                    <a:bodyPr/>
                    <a:lstStyle/>
                    <a:p>
                      <a:pPr algn="ctr"/>
                      <a:r>
                        <a:rPr lang="en-ID" sz="3000" dirty="0"/>
                        <a:t>JENJANG</a:t>
                      </a:r>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22022918"/>
                  </a:ext>
                </a:extLst>
              </a:tr>
              <a:tr h="1937049">
                <a:tc>
                  <a:txBody>
                    <a:bodyPr/>
                    <a:lstStyle/>
                    <a:p>
                      <a:pPr algn="ctr"/>
                      <a:r>
                        <a:rPr lang="en-ID" sz="3000" dirty="0"/>
                        <a:t>SMA/</a:t>
                      </a:r>
                      <a:r>
                        <a:rPr lang="en-ID" sz="3000" dirty="0" err="1"/>
                        <a:t>Sederajat</a:t>
                      </a:r>
                      <a:endParaRPr lang="en-ID" sz="3000" dirty="0"/>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ID" sz="3000" dirty="0"/>
                        <a:t>JF </a:t>
                      </a:r>
                      <a:r>
                        <a:rPr lang="en-ID" sz="3000" dirty="0" err="1"/>
                        <a:t>Damkar</a:t>
                      </a:r>
                      <a:r>
                        <a:rPr lang="en-ID" sz="3000" dirty="0"/>
                        <a:t> </a:t>
                      </a:r>
                      <a:r>
                        <a:rPr lang="en-ID" sz="3000" dirty="0" err="1"/>
                        <a:t>Pemula</a:t>
                      </a:r>
                      <a:endParaRPr lang="en-ID" sz="3000" dirty="0"/>
                    </a:p>
                    <a:p>
                      <a:pPr algn="ctr"/>
                      <a:r>
                        <a:rPr lang="en-ID" sz="3000" dirty="0"/>
                        <a:t>JF </a:t>
                      </a:r>
                      <a:r>
                        <a:rPr lang="en-ID" sz="3000" dirty="0" err="1"/>
                        <a:t>Damkar</a:t>
                      </a:r>
                      <a:r>
                        <a:rPr lang="en-ID" sz="3000" dirty="0"/>
                        <a:t> </a:t>
                      </a:r>
                      <a:r>
                        <a:rPr lang="en-ID" sz="3000" dirty="0" err="1"/>
                        <a:t>Terampil</a:t>
                      </a:r>
                      <a:endParaRPr lang="en-ID" sz="3000" dirty="0"/>
                    </a:p>
                    <a:p>
                      <a:pPr algn="ctr"/>
                      <a:r>
                        <a:rPr lang="en-ID" sz="3000" dirty="0"/>
                        <a:t>JF </a:t>
                      </a:r>
                      <a:r>
                        <a:rPr lang="en-ID" sz="3000" dirty="0" err="1"/>
                        <a:t>Damkar</a:t>
                      </a:r>
                      <a:r>
                        <a:rPr lang="en-ID" sz="3000" dirty="0"/>
                        <a:t> </a:t>
                      </a:r>
                      <a:r>
                        <a:rPr lang="en-ID" sz="3000" dirty="0" err="1"/>
                        <a:t>Mahir</a:t>
                      </a:r>
                      <a:endParaRPr lang="en-ID" sz="3000" dirty="0"/>
                    </a:p>
                    <a:p>
                      <a:pPr algn="ctr"/>
                      <a:r>
                        <a:rPr lang="en-ID" sz="3000" dirty="0"/>
                        <a:t>JF </a:t>
                      </a:r>
                      <a:r>
                        <a:rPr lang="en-ID" sz="3000" dirty="0" err="1"/>
                        <a:t>Damkar</a:t>
                      </a:r>
                      <a:r>
                        <a:rPr lang="en-ID" sz="3000" dirty="0"/>
                        <a:t> </a:t>
                      </a:r>
                      <a:r>
                        <a:rPr lang="en-ID" sz="3000" dirty="0" err="1"/>
                        <a:t>Penyelia</a:t>
                      </a:r>
                      <a:endParaRPr lang="en-ID" sz="3000" dirty="0"/>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869205"/>
                  </a:ext>
                </a:extLst>
              </a:tr>
              <a:tr h="2851449">
                <a:tc>
                  <a:txBody>
                    <a:bodyPr/>
                    <a:lstStyle/>
                    <a:p>
                      <a:pPr algn="ctr"/>
                      <a:r>
                        <a:rPr lang="en-ID" sz="3000" dirty="0" err="1"/>
                        <a:t>Sarjana</a:t>
                      </a:r>
                      <a:r>
                        <a:rPr lang="en-ID" sz="3000" dirty="0"/>
                        <a:t>/Diploma </a:t>
                      </a:r>
                      <a:r>
                        <a:rPr lang="en-ID" sz="3000" dirty="0" err="1"/>
                        <a:t>Empat</a:t>
                      </a:r>
                      <a:r>
                        <a:rPr lang="en-ID" sz="3000" dirty="0"/>
                        <a:t> </a:t>
                      </a:r>
                      <a:r>
                        <a:rPr lang="en-ID" sz="3000" dirty="0" err="1"/>
                        <a:t>bidang</a:t>
                      </a:r>
                      <a:r>
                        <a:rPr lang="en-ID" sz="3000" dirty="0"/>
                        <a:t> </a:t>
                      </a:r>
                      <a:r>
                        <a:rPr lang="en-ID" sz="3000" dirty="0" err="1"/>
                        <a:t>studi</a:t>
                      </a:r>
                      <a:r>
                        <a:rPr lang="en-ID" sz="3000" dirty="0"/>
                        <a:t> </a:t>
                      </a:r>
                      <a:r>
                        <a:rPr lang="en-ID" sz="3000" i="1" dirty="0">
                          <a:solidFill>
                            <a:srgbClr val="FF0000"/>
                          </a:solidFill>
                        </a:rPr>
                        <a:t>Teknik/</a:t>
                      </a:r>
                      <a:r>
                        <a:rPr lang="en-ID" sz="3000" i="1" dirty="0" err="1">
                          <a:solidFill>
                            <a:srgbClr val="FF0000"/>
                          </a:solidFill>
                        </a:rPr>
                        <a:t>Rekayasa</a:t>
                      </a:r>
                      <a:r>
                        <a:rPr lang="en-ID" sz="3000" i="1" dirty="0">
                          <a:solidFill>
                            <a:srgbClr val="FF0000"/>
                          </a:solidFill>
                        </a:rPr>
                        <a:t> </a:t>
                      </a:r>
                      <a:r>
                        <a:rPr lang="en-ID" sz="3000" i="1" dirty="0" err="1">
                          <a:solidFill>
                            <a:srgbClr val="FF0000"/>
                          </a:solidFill>
                        </a:rPr>
                        <a:t>Keselamatan</a:t>
                      </a:r>
                      <a:r>
                        <a:rPr lang="en-ID" sz="3000" i="1" dirty="0">
                          <a:solidFill>
                            <a:srgbClr val="FF0000"/>
                          </a:solidFill>
                        </a:rPr>
                        <a:t> (Safety Engineering), </a:t>
                      </a:r>
                      <a:r>
                        <a:rPr lang="en-ID" sz="3000" i="1" dirty="0" err="1">
                          <a:solidFill>
                            <a:srgbClr val="FF0000"/>
                          </a:solidFill>
                        </a:rPr>
                        <a:t>Teknologi</a:t>
                      </a:r>
                      <a:r>
                        <a:rPr lang="en-ID" sz="3000" i="1" dirty="0">
                          <a:solidFill>
                            <a:srgbClr val="FF0000"/>
                          </a:solidFill>
                        </a:rPr>
                        <a:t> </a:t>
                      </a:r>
                      <a:r>
                        <a:rPr lang="en-ID" sz="3000" i="1" dirty="0" err="1">
                          <a:solidFill>
                            <a:srgbClr val="FF0000"/>
                          </a:solidFill>
                        </a:rPr>
                        <a:t>Rekayasa</a:t>
                      </a:r>
                      <a:r>
                        <a:rPr lang="en-ID" sz="3000" i="1" dirty="0">
                          <a:solidFill>
                            <a:srgbClr val="FF0000"/>
                          </a:solidFill>
                        </a:rPr>
                        <a:t> </a:t>
                      </a:r>
                      <a:r>
                        <a:rPr lang="en-ID" sz="3000" i="1" dirty="0" err="1">
                          <a:solidFill>
                            <a:srgbClr val="FF0000"/>
                          </a:solidFill>
                        </a:rPr>
                        <a:t>Keselamatan</a:t>
                      </a:r>
                      <a:r>
                        <a:rPr lang="en-ID" sz="3000" i="1" dirty="0">
                          <a:solidFill>
                            <a:srgbClr val="FF0000"/>
                          </a:solidFill>
                        </a:rPr>
                        <a:t> </a:t>
                      </a:r>
                      <a:r>
                        <a:rPr lang="en-ID" sz="3000" i="1" dirty="0" err="1">
                          <a:solidFill>
                            <a:srgbClr val="FF0000"/>
                          </a:solidFill>
                        </a:rPr>
                        <a:t>Kebakaran</a:t>
                      </a:r>
                      <a:r>
                        <a:rPr lang="en-ID" sz="3000" i="1" dirty="0">
                          <a:solidFill>
                            <a:srgbClr val="FF0000"/>
                          </a:solidFill>
                        </a:rPr>
                        <a:t> (Fire Safety Engineering Technology), </a:t>
                      </a:r>
                      <a:r>
                        <a:rPr lang="en-ID" sz="3000" i="1" dirty="0" err="1">
                          <a:solidFill>
                            <a:srgbClr val="FF0000"/>
                          </a:solidFill>
                        </a:rPr>
                        <a:t>Planologi</a:t>
                      </a:r>
                      <a:r>
                        <a:rPr lang="en-ID" sz="3000" i="1" dirty="0">
                          <a:solidFill>
                            <a:srgbClr val="FF0000"/>
                          </a:solidFill>
                        </a:rPr>
                        <a:t> </a:t>
                      </a:r>
                      <a:r>
                        <a:rPr lang="en-ID" sz="3000" i="1" dirty="0" err="1">
                          <a:solidFill>
                            <a:srgbClr val="FF0000"/>
                          </a:solidFill>
                        </a:rPr>
                        <a:t>atau</a:t>
                      </a:r>
                      <a:r>
                        <a:rPr lang="en-ID" sz="3000" i="1" dirty="0">
                          <a:solidFill>
                            <a:srgbClr val="FF0000"/>
                          </a:solidFill>
                        </a:rPr>
                        <a:t> </a:t>
                      </a:r>
                      <a:r>
                        <a:rPr lang="en-ID" sz="3000" i="1" dirty="0" err="1">
                          <a:solidFill>
                            <a:srgbClr val="FF0000"/>
                          </a:solidFill>
                        </a:rPr>
                        <a:t>Geografi</a:t>
                      </a:r>
                      <a:endParaRPr lang="en-ID" sz="3000" i="1" dirty="0">
                        <a:solidFill>
                          <a:srgbClr val="FF0000"/>
                        </a:solidFill>
                      </a:endParaRPr>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ID" sz="3000" dirty="0"/>
                        <a:t>JF </a:t>
                      </a:r>
                      <a:r>
                        <a:rPr lang="en-ID" sz="3000" dirty="0" err="1"/>
                        <a:t>Analis</a:t>
                      </a:r>
                      <a:r>
                        <a:rPr lang="en-ID" sz="3000" dirty="0"/>
                        <a:t> </a:t>
                      </a:r>
                      <a:r>
                        <a:rPr lang="en-ID" sz="3000" dirty="0" err="1"/>
                        <a:t>Kebakaran</a:t>
                      </a:r>
                      <a:r>
                        <a:rPr lang="en-ID" sz="3000" dirty="0"/>
                        <a:t> Ahli </a:t>
                      </a:r>
                      <a:r>
                        <a:rPr lang="en-ID" sz="3000" dirty="0" err="1"/>
                        <a:t>Pertama</a:t>
                      </a:r>
                      <a:endParaRPr lang="en-ID" sz="3000" dirty="0"/>
                    </a:p>
                    <a:p>
                      <a:pPr algn="ctr"/>
                      <a:r>
                        <a:rPr lang="en-ID" sz="3000" dirty="0"/>
                        <a:t>JF </a:t>
                      </a:r>
                      <a:r>
                        <a:rPr lang="en-ID" sz="3000" dirty="0" err="1"/>
                        <a:t>Analis</a:t>
                      </a:r>
                      <a:r>
                        <a:rPr lang="en-ID" sz="3000" dirty="0"/>
                        <a:t> </a:t>
                      </a:r>
                      <a:r>
                        <a:rPr lang="en-ID" sz="3000" dirty="0" err="1"/>
                        <a:t>Kebakaran</a:t>
                      </a:r>
                      <a:r>
                        <a:rPr lang="en-ID" sz="3000" dirty="0"/>
                        <a:t> Ahli Muda</a:t>
                      </a:r>
                    </a:p>
                    <a:p>
                      <a:pPr algn="ctr"/>
                      <a:r>
                        <a:rPr lang="en-ID" sz="3000" dirty="0"/>
                        <a:t>JF </a:t>
                      </a:r>
                      <a:r>
                        <a:rPr lang="en-ID" sz="3000" dirty="0" err="1"/>
                        <a:t>Analis</a:t>
                      </a:r>
                      <a:r>
                        <a:rPr lang="en-ID" sz="3000" dirty="0"/>
                        <a:t> </a:t>
                      </a:r>
                      <a:r>
                        <a:rPr lang="en-ID" sz="3000" dirty="0" err="1"/>
                        <a:t>Kebakaran</a:t>
                      </a:r>
                      <a:r>
                        <a:rPr lang="en-ID" sz="3000" dirty="0"/>
                        <a:t> Ahli Madya</a:t>
                      </a:r>
                    </a:p>
                  </a:txBody>
                  <a:tcPr marL="108248" marR="108248" marT="54125" marB="5412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947367"/>
                  </a:ext>
                </a:extLst>
              </a:tr>
            </a:tbl>
          </a:graphicData>
        </a:graphic>
      </p:graphicFrame>
      <p:sp>
        <p:nvSpPr>
          <p:cNvPr id="6" name="Rectangle 1">
            <a:extLst>
              <a:ext uri="{FF2B5EF4-FFF2-40B4-BE49-F238E27FC236}">
                <a16:creationId xmlns:a16="http://schemas.microsoft.com/office/drawing/2014/main" id="{8F48D72A-7E70-7160-3DE8-C2ED37D7F46E}"/>
              </a:ext>
            </a:extLst>
          </p:cNvPr>
          <p:cNvSpPr>
            <a:spLocks noChangeArrowheads="1"/>
          </p:cNvSpPr>
          <p:nvPr/>
        </p:nvSpPr>
        <p:spPr bwMode="auto">
          <a:xfrm>
            <a:off x="3681413" y="1799452"/>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ID" sz="2700"/>
          </a:p>
        </p:txBody>
      </p:sp>
      <p:sp>
        <p:nvSpPr>
          <p:cNvPr id="3" name="Freeform 2">
            <a:extLst>
              <a:ext uri="{FF2B5EF4-FFF2-40B4-BE49-F238E27FC236}">
                <a16:creationId xmlns:a16="http://schemas.microsoft.com/office/drawing/2014/main" id="{7BEF20A3-92F3-802E-EC70-111D3C2EF47E}"/>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7" name="Freeform 8">
            <a:extLst>
              <a:ext uri="{FF2B5EF4-FFF2-40B4-BE49-F238E27FC236}">
                <a16:creationId xmlns:a16="http://schemas.microsoft.com/office/drawing/2014/main" id="{35590DA9-8987-2317-8358-802EDECF189A}"/>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TextBox 5">
            <a:extLst>
              <a:ext uri="{FF2B5EF4-FFF2-40B4-BE49-F238E27FC236}">
                <a16:creationId xmlns:a16="http://schemas.microsoft.com/office/drawing/2014/main" id="{1446B906-A842-489E-C170-9F0CA4B3E98A}"/>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9" name="Freeform 6">
            <a:extLst>
              <a:ext uri="{FF2B5EF4-FFF2-40B4-BE49-F238E27FC236}">
                <a16:creationId xmlns:a16="http://schemas.microsoft.com/office/drawing/2014/main" id="{BB1D52EB-F2F7-A60E-E206-44FD64FABF3C}"/>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0" name="TextBox 7">
            <a:extLst>
              <a:ext uri="{FF2B5EF4-FFF2-40B4-BE49-F238E27FC236}">
                <a16:creationId xmlns:a16="http://schemas.microsoft.com/office/drawing/2014/main" id="{AA5671B4-87AC-5DDF-2D45-4B84CF099508}"/>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344741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138439-E5AB-816C-479D-6CCB425598DC}"/>
              </a:ext>
            </a:extLst>
          </p:cNvPr>
          <p:cNvSpPr>
            <a:spLocks noGrp="1"/>
          </p:cNvSpPr>
          <p:nvPr>
            <p:ph type="sldNum" sz="quarter" idx="12"/>
          </p:nvPr>
        </p:nvSpPr>
        <p:spPr/>
        <p:txBody>
          <a:bodyPr/>
          <a:lstStyle/>
          <a:p>
            <a:pPr marL="57150">
              <a:spcBef>
                <a:spcPts val="381"/>
              </a:spcBef>
            </a:pPr>
            <a:fld id="{81D60167-4931-47E6-BA6A-407CBD079E47}" type="slidenum">
              <a:rPr lang="en-ID" spc="-8"/>
              <a:pPr marL="57150">
                <a:spcBef>
                  <a:spcPts val="381"/>
                </a:spcBef>
              </a:pPr>
              <a:t>25</a:t>
            </a:fld>
            <a:endParaRPr lang="en-ID" spc="-8" dirty="0"/>
          </a:p>
        </p:txBody>
      </p:sp>
      <p:sp>
        <p:nvSpPr>
          <p:cNvPr id="4" name="TextBox 3">
            <a:extLst>
              <a:ext uri="{FF2B5EF4-FFF2-40B4-BE49-F238E27FC236}">
                <a16:creationId xmlns:a16="http://schemas.microsoft.com/office/drawing/2014/main" id="{F04CBA61-88D5-6260-7BBE-CE6397B3E78E}"/>
              </a:ext>
            </a:extLst>
          </p:cNvPr>
          <p:cNvSpPr txBox="1"/>
          <p:nvPr/>
        </p:nvSpPr>
        <p:spPr>
          <a:xfrm>
            <a:off x="3181976" y="1613372"/>
            <a:ext cx="11940989" cy="1015663"/>
          </a:xfrm>
          <a:prstGeom prst="rect">
            <a:avLst/>
          </a:prstGeom>
          <a:solidFill>
            <a:schemeClr val="accent1">
              <a:lumMod val="40000"/>
              <a:lumOff val="60000"/>
            </a:schemeClr>
          </a:solidFill>
        </p:spPr>
        <p:txBody>
          <a:bodyPr wrap="square">
            <a:spAutoFit/>
          </a:bodyPr>
          <a:lstStyle/>
          <a:p>
            <a:pPr algn="ctr"/>
            <a:r>
              <a:rPr lang="en-ID" sz="3000" b="1" dirty="0">
                <a:latin typeface="Algerian" pitchFamily="82" charset="0"/>
              </a:rPr>
              <a:t>PERSYARATAN PENGALAMAN KERJA SESUAI DENGAN FORMASI JENJANG JABATAN</a:t>
            </a:r>
          </a:p>
        </p:txBody>
      </p:sp>
      <p:graphicFrame>
        <p:nvGraphicFramePr>
          <p:cNvPr id="5" name="Table 4">
            <a:extLst>
              <a:ext uri="{FF2B5EF4-FFF2-40B4-BE49-F238E27FC236}">
                <a16:creationId xmlns:a16="http://schemas.microsoft.com/office/drawing/2014/main" id="{5AF9DB95-0BB1-B350-6C3B-60BFA4EE3260}"/>
              </a:ext>
            </a:extLst>
          </p:cNvPr>
          <p:cNvGraphicFramePr>
            <a:graphicFrameLocks noGrp="1"/>
          </p:cNvGraphicFramePr>
          <p:nvPr>
            <p:extLst>
              <p:ext uri="{D42A27DB-BD31-4B8C-83A1-F6EECF244321}">
                <p14:modId xmlns:p14="http://schemas.microsoft.com/office/powerpoint/2010/main" val="2803359935"/>
              </p:ext>
            </p:extLst>
          </p:nvPr>
        </p:nvGraphicFramePr>
        <p:xfrm>
          <a:off x="1665821" y="2891126"/>
          <a:ext cx="14973300" cy="6035040"/>
        </p:xfrm>
        <a:graphic>
          <a:graphicData uri="http://schemas.openxmlformats.org/drawingml/2006/table">
            <a:tbl>
              <a:tblPr/>
              <a:tblGrid>
                <a:gridCol w="7486650">
                  <a:extLst>
                    <a:ext uri="{9D8B030D-6E8A-4147-A177-3AD203B41FA5}">
                      <a16:colId xmlns:a16="http://schemas.microsoft.com/office/drawing/2014/main" val="2397825452"/>
                    </a:ext>
                  </a:extLst>
                </a:gridCol>
                <a:gridCol w="7486650">
                  <a:extLst>
                    <a:ext uri="{9D8B030D-6E8A-4147-A177-3AD203B41FA5}">
                      <a16:colId xmlns:a16="http://schemas.microsoft.com/office/drawing/2014/main" val="82681888"/>
                    </a:ext>
                  </a:extLst>
                </a:gridCol>
              </a:tblGrid>
              <a:tr h="594360">
                <a:tc>
                  <a:txBody>
                    <a:bodyPr/>
                    <a:lstStyle/>
                    <a:p>
                      <a:pPr algn="ctr"/>
                      <a:r>
                        <a:rPr lang="en-ID" sz="3000" dirty="0"/>
                        <a:t>MASA PENGALAMAN KERJA</a:t>
                      </a:r>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C000"/>
                    </a:solidFill>
                  </a:tcPr>
                </a:tc>
                <a:tc>
                  <a:txBody>
                    <a:bodyPr/>
                    <a:lstStyle/>
                    <a:p>
                      <a:pPr algn="ctr"/>
                      <a:r>
                        <a:rPr lang="en-ID" sz="3000" dirty="0"/>
                        <a:t>FORMASI JENJANG JABATAN</a:t>
                      </a:r>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3809593"/>
                  </a:ext>
                </a:extLst>
              </a:tr>
              <a:tr h="2423160">
                <a:tc>
                  <a:txBody>
                    <a:bodyPr/>
                    <a:lstStyle/>
                    <a:p>
                      <a:pPr algn="ctr"/>
                      <a:r>
                        <a:rPr lang="en-ID" sz="3000" dirty="0"/>
                        <a:t>2 </a:t>
                      </a:r>
                      <a:r>
                        <a:rPr lang="en-ID" sz="3000" dirty="0" err="1"/>
                        <a:t>Tahun</a:t>
                      </a: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endParaRPr lang="en-ID" sz="3000" dirty="0"/>
                    </a:p>
                    <a:p>
                      <a:pPr algn="ctr"/>
                      <a:r>
                        <a:rPr lang="en-ID" sz="3000" dirty="0"/>
                        <a:t>JF </a:t>
                      </a:r>
                      <a:r>
                        <a:rPr lang="en-ID" sz="3000" dirty="0" err="1"/>
                        <a:t>Damkar</a:t>
                      </a:r>
                      <a:r>
                        <a:rPr lang="en-ID" sz="3000" dirty="0"/>
                        <a:t> </a:t>
                      </a:r>
                      <a:r>
                        <a:rPr lang="en-ID" sz="3000" dirty="0" err="1"/>
                        <a:t>Pemula</a:t>
                      </a:r>
                      <a:endParaRPr lang="en-ID" sz="3000" dirty="0"/>
                    </a:p>
                    <a:p>
                      <a:pPr algn="ctr"/>
                      <a:r>
                        <a:rPr lang="en-ID" sz="3000" dirty="0"/>
                        <a:t>JF </a:t>
                      </a:r>
                      <a:r>
                        <a:rPr lang="en-ID" sz="3000" dirty="0" err="1"/>
                        <a:t>Damkar</a:t>
                      </a:r>
                      <a:r>
                        <a:rPr lang="en-ID" sz="3000" dirty="0"/>
                        <a:t> </a:t>
                      </a:r>
                      <a:r>
                        <a:rPr lang="en-ID" sz="3000" dirty="0" err="1"/>
                        <a:t>Terampil</a:t>
                      </a:r>
                      <a:endParaRPr lang="en-ID" sz="3000" dirty="0"/>
                    </a:p>
                    <a:p>
                      <a:pPr algn="ctr"/>
                      <a:r>
                        <a:rPr lang="en-ID" sz="3000" dirty="0"/>
                        <a:t>JF </a:t>
                      </a:r>
                      <a:r>
                        <a:rPr lang="en-ID" sz="3000" dirty="0" err="1"/>
                        <a:t>Analis</a:t>
                      </a:r>
                      <a:r>
                        <a:rPr lang="en-ID" sz="3000" dirty="0"/>
                        <a:t> </a:t>
                      </a:r>
                      <a:r>
                        <a:rPr lang="en-ID" sz="3000" dirty="0" err="1"/>
                        <a:t>Kebakaran</a:t>
                      </a:r>
                      <a:r>
                        <a:rPr lang="en-ID" sz="3000" dirty="0"/>
                        <a:t> Ahli </a:t>
                      </a:r>
                      <a:r>
                        <a:rPr lang="en-ID" sz="3000" dirty="0" err="1"/>
                        <a:t>Pertama</a:t>
                      </a:r>
                      <a:endParaRPr lang="en-ID" sz="3000" dirty="0"/>
                    </a:p>
                    <a:p>
                      <a:pPr algn="ct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903536"/>
                  </a:ext>
                </a:extLst>
              </a:tr>
              <a:tr h="1508760">
                <a:tc>
                  <a:txBody>
                    <a:bodyPr/>
                    <a:lstStyle/>
                    <a:p>
                      <a:pPr algn="ctr"/>
                      <a:r>
                        <a:rPr lang="en-ID" sz="3000" dirty="0"/>
                        <a:t>3 </a:t>
                      </a:r>
                      <a:r>
                        <a:rPr lang="en-ID" sz="3000" dirty="0" err="1"/>
                        <a:t>Tahun</a:t>
                      </a: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endParaRPr lang="en-ID" sz="3000" dirty="0"/>
                    </a:p>
                    <a:p>
                      <a:pPr algn="ctr"/>
                      <a:r>
                        <a:rPr lang="en-ID" sz="3000" dirty="0"/>
                        <a:t>JF </a:t>
                      </a:r>
                      <a:r>
                        <a:rPr lang="en-ID" sz="3000" dirty="0" err="1"/>
                        <a:t>Analis</a:t>
                      </a:r>
                      <a:r>
                        <a:rPr lang="en-ID" sz="3000" dirty="0"/>
                        <a:t> </a:t>
                      </a:r>
                      <a:r>
                        <a:rPr lang="en-ID" sz="3000" dirty="0" err="1"/>
                        <a:t>Kebakaran</a:t>
                      </a:r>
                      <a:r>
                        <a:rPr lang="en-ID" sz="3000" dirty="0"/>
                        <a:t> Ahli Muda</a:t>
                      </a:r>
                    </a:p>
                    <a:p>
                      <a:pPr algn="ct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90561"/>
                  </a:ext>
                </a:extLst>
              </a:tr>
              <a:tr h="1508760">
                <a:tc>
                  <a:txBody>
                    <a:bodyPr/>
                    <a:lstStyle/>
                    <a:p>
                      <a:pPr algn="ctr"/>
                      <a:r>
                        <a:rPr lang="en-ID" sz="3000" dirty="0"/>
                        <a:t>5 </a:t>
                      </a:r>
                      <a:r>
                        <a:rPr lang="en-ID" sz="3000" dirty="0" err="1"/>
                        <a:t>Tahun</a:t>
                      </a: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endParaRPr lang="en-ID" sz="3000" dirty="0"/>
                    </a:p>
                    <a:p>
                      <a:pPr algn="ctr"/>
                      <a:r>
                        <a:rPr lang="en-ID" sz="3000" dirty="0"/>
                        <a:t>JF </a:t>
                      </a:r>
                      <a:r>
                        <a:rPr lang="en-ID" sz="3000" dirty="0" err="1"/>
                        <a:t>Analis</a:t>
                      </a:r>
                      <a:r>
                        <a:rPr lang="en-ID" sz="3000" dirty="0"/>
                        <a:t> </a:t>
                      </a:r>
                      <a:r>
                        <a:rPr lang="en-ID" sz="3000" dirty="0" err="1"/>
                        <a:t>Kebakaran</a:t>
                      </a:r>
                      <a:r>
                        <a:rPr lang="en-ID" sz="3000" dirty="0"/>
                        <a:t> Ahli Madya</a:t>
                      </a:r>
                    </a:p>
                    <a:p>
                      <a:pPr algn="ctr"/>
                      <a:endParaRPr lang="en-ID" sz="3000" dirty="0"/>
                    </a:p>
                  </a:txBody>
                  <a:tcPr marL="137160" marR="137160" marT="68580" marB="685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481519"/>
                  </a:ext>
                </a:extLst>
              </a:tr>
            </a:tbl>
          </a:graphicData>
        </a:graphic>
      </p:graphicFrame>
      <p:sp>
        <p:nvSpPr>
          <p:cNvPr id="6" name="Rectangle 1">
            <a:extLst>
              <a:ext uri="{FF2B5EF4-FFF2-40B4-BE49-F238E27FC236}">
                <a16:creationId xmlns:a16="http://schemas.microsoft.com/office/drawing/2014/main" id="{3E6A3F84-D2D7-1FDB-0223-82B91A78E43F}"/>
              </a:ext>
            </a:extLst>
          </p:cNvPr>
          <p:cNvSpPr>
            <a:spLocks noChangeArrowheads="1"/>
          </p:cNvSpPr>
          <p:nvPr/>
        </p:nvSpPr>
        <p:spPr bwMode="auto">
          <a:xfrm>
            <a:off x="1657354" y="3366869"/>
            <a:ext cx="27706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ID" sz="3000"/>
          </a:p>
        </p:txBody>
      </p:sp>
      <p:sp>
        <p:nvSpPr>
          <p:cNvPr id="3" name="Freeform 2">
            <a:extLst>
              <a:ext uri="{FF2B5EF4-FFF2-40B4-BE49-F238E27FC236}">
                <a16:creationId xmlns:a16="http://schemas.microsoft.com/office/drawing/2014/main" id="{A0F83BB4-99E9-5DAE-A552-CD977242BAF6}"/>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7" name="Freeform 8">
            <a:extLst>
              <a:ext uri="{FF2B5EF4-FFF2-40B4-BE49-F238E27FC236}">
                <a16:creationId xmlns:a16="http://schemas.microsoft.com/office/drawing/2014/main" id="{3CDD26AF-16F1-59CC-231B-27BFBB968964}"/>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TextBox 5">
            <a:extLst>
              <a:ext uri="{FF2B5EF4-FFF2-40B4-BE49-F238E27FC236}">
                <a16:creationId xmlns:a16="http://schemas.microsoft.com/office/drawing/2014/main" id="{2C81378C-BAEC-A3A3-9836-4424D3F3E264}"/>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9" name="Freeform 6">
            <a:extLst>
              <a:ext uri="{FF2B5EF4-FFF2-40B4-BE49-F238E27FC236}">
                <a16:creationId xmlns:a16="http://schemas.microsoft.com/office/drawing/2014/main" id="{1A36BB47-037B-F1A1-D9A4-C6D259CD3A76}"/>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0" name="TextBox 7">
            <a:extLst>
              <a:ext uri="{FF2B5EF4-FFF2-40B4-BE49-F238E27FC236}">
                <a16:creationId xmlns:a16="http://schemas.microsoft.com/office/drawing/2014/main" id="{29013E43-4148-A02B-B295-8F94C8D468A7}"/>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45532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7EE63F99-665C-58D3-237D-DAAD272BE233}"/>
              </a:ext>
            </a:extLst>
          </p:cNvPr>
          <p:cNvSpPr txBox="1">
            <a:spLocks/>
          </p:cNvSpPr>
          <p:nvPr/>
        </p:nvSpPr>
        <p:spPr>
          <a:xfrm>
            <a:off x="7400548" y="434790"/>
            <a:ext cx="6095064" cy="757900"/>
          </a:xfrm>
          <a:prstGeom prst="rect">
            <a:avLst/>
          </a:prstGeom>
          <a:solidFill>
            <a:srgbClr val="FFC000"/>
          </a:solidFill>
        </p:spPr>
        <p:txBody>
          <a:bodyPr vert="horz" wrap="square" lIns="0" tIns="19050" rIns="0" bIns="0" rtlCol="0">
            <a:spAutoFit/>
          </a:bodyPr>
          <a:lstStyle>
            <a:lvl1pPr>
              <a:defRPr sz="1800" b="1" i="0">
                <a:solidFill>
                  <a:schemeClr val="tx1"/>
                </a:solidFill>
                <a:latin typeface="Courier New"/>
                <a:ea typeface="+mj-ea"/>
                <a:cs typeface="Courier New"/>
              </a:defRPr>
            </a:lvl1pPr>
          </a:lstStyle>
          <a:p>
            <a:pPr marL="19050">
              <a:spcBef>
                <a:spcPts val="150"/>
              </a:spcBef>
            </a:pPr>
            <a:r>
              <a:rPr lang="it-IT" sz="4800" kern="0" spc="-83" dirty="0">
                <a:latin typeface="Tahoma"/>
                <a:cs typeface="Tahoma"/>
              </a:rPr>
              <a:t>ALUR</a:t>
            </a:r>
            <a:r>
              <a:rPr lang="it-IT" sz="4800" kern="0" spc="-293" dirty="0">
                <a:latin typeface="Tahoma"/>
                <a:cs typeface="Tahoma"/>
              </a:rPr>
              <a:t> SELEK</a:t>
            </a:r>
            <a:r>
              <a:rPr lang="it-IT" sz="4800" kern="0" spc="-285" dirty="0">
                <a:latin typeface="Tahoma"/>
                <a:cs typeface="Tahoma"/>
              </a:rPr>
              <a:t>S</a:t>
            </a:r>
            <a:r>
              <a:rPr lang="it-IT" sz="4800" kern="0" spc="-990" dirty="0">
                <a:latin typeface="Tahoma"/>
                <a:cs typeface="Tahoma"/>
              </a:rPr>
              <a:t>I</a:t>
            </a:r>
            <a:r>
              <a:rPr lang="it-IT" sz="4800" kern="0" spc="-300" dirty="0">
                <a:latin typeface="Tahoma"/>
                <a:cs typeface="Tahoma"/>
              </a:rPr>
              <a:t>  </a:t>
            </a:r>
            <a:r>
              <a:rPr lang="it-IT" sz="4800" kern="0" spc="-240" dirty="0">
                <a:latin typeface="Tahoma"/>
                <a:cs typeface="Tahoma"/>
              </a:rPr>
              <a:t>PP</a:t>
            </a:r>
            <a:r>
              <a:rPr lang="it-IT" sz="4800" kern="0" spc="-263" dirty="0">
                <a:latin typeface="Tahoma"/>
                <a:cs typeface="Tahoma"/>
              </a:rPr>
              <a:t>P</a:t>
            </a:r>
            <a:r>
              <a:rPr lang="it-IT" sz="4800" kern="0" spc="-158" dirty="0">
                <a:latin typeface="Tahoma"/>
                <a:cs typeface="Tahoma"/>
              </a:rPr>
              <a:t>K</a:t>
            </a:r>
            <a:endParaRPr lang="it-IT" sz="4800" kern="0" dirty="0">
              <a:latin typeface="Tahoma"/>
              <a:cs typeface="Tahoma"/>
            </a:endParaRPr>
          </a:p>
        </p:txBody>
      </p:sp>
      <p:sp>
        <p:nvSpPr>
          <p:cNvPr id="4" name="object 7">
            <a:extLst>
              <a:ext uri="{FF2B5EF4-FFF2-40B4-BE49-F238E27FC236}">
                <a16:creationId xmlns:a16="http://schemas.microsoft.com/office/drawing/2014/main" id="{AC9D86BC-CF8D-A066-EFD0-DF5E16D922FE}"/>
              </a:ext>
            </a:extLst>
          </p:cNvPr>
          <p:cNvSpPr/>
          <p:nvPr/>
        </p:nvSpPr>
        <p:spPr>
          <a:xfrm>
            <a:off x="434056" y="2112090"/>
            <a:ext cx="2489255" cy="553998"/>
          </a:xfrm>
          <a:custGeom>
            <a:avLst/>
            <a:gdLst/>
            <a:ahLst/>
            <a:cxnLst/>
            <a:rect l="l" t="t" r="r" b="b"/>
            <a:pathLst>
              <a:path w="2219325" h="646430">
                <a:moveTo>
                  <a:pt x="2218944" y="0"/>
                </a:moveTo>
                <a:lnTo>
                  <a:pt x="0" y="0"/>
                </a:lnTo>
                <a:lnTo>
                  <a:pt x="0" y="646176"/>
                </a:lnTo>
                <a:lnTo>
                  <a:pt x="2218944" y="646176"/>
                </a:lnTo>
                <a:lnTo>
                  <a:pt x="2218944" y="0"/>
                </a:lnTo>
                <a:close/>
              </a:path>
            </a:pathLst>
          </a:custGeom>
          <a:solidFill>
            <a:srgbClr val="C00000"/>
          </a:solidFill>
        </p:spPr>
        <p:txBody>
          <a:bodyPr wrap="square" lIns="0" tIns="0" rIns="0" bIns="0" rtlCol="0"/>
          <a:lstStyle/>
          <a:p>
            <a:pPr algn="ctr"/>
            <a:r>
              <a:rPr lang="en-ID" dirty="0" err="1">
                <a:solidFill>
                  <a:schemeClr val="bg1"/>
                </a:solidFill>
              </a:rPr>
              <a:t>Seleksi</a:t>
            </a:r>
            <a:endParaRPr lang="en-ID" dirty="0">
              <a:solidFill>
                <a:schemeClr val="bg1"/>
              </a:solidFill>
            </a:endParaRPr>
          </a:p>
          <a:p>
            <a:pPr algn="ctr"/>
            <a:r>
              <a:rPr lang="en-ID" dirty="0" err="1">
                <a:solidFill>
                  <a:schemeClr val="bg1"/>
                </a:solidFill>
              </a:rPr>
              <a:t>Administrasi</a:t>
            </a:r>
            <a:endParaRPr dirty="0">
              <a:solidFill>
                <a:schemeClr val="bg1"/>
              </a:solidFill>
            </a:endParaRPr>
          </a:p>
        </p:txBody>
      </p:sp>
      <p:sp>
        <p:nvSpPr>
          <p:cNvPr id="5" name="object 10">
            <a:extLst>
              <a:ext uri="{FF2B5EF4-FFF2-40B4-BE49-F238E27FC236}">
                <a16:creationId xmlns:a16="http://schemas.microsoft.com/office/drawing/2014/main" id="{B827A60C-DF61-4951-7569-A4E3DFB1C06F}"/>
              </a:ext>
            </a:extLst>
          </p:cNvPr>
          <p:cNvSpPr txBox="1"/>
          <p:nvPr/>
        </p:nvSpPr>
        <p:spPr>
          <a:xfrm>
            <a:off x="239594" y="2711588"/>
            <a:ext cx="2968919" cy="4012317"/>
          </a:xfrm>
          <a:prstGeom prst="rect">
            <a:avLst/>
          </a:prstGeom>
          <a:ln w="9525">
            <a:solidFill>
              <a:srgbClr val="000000"/>
            </a:solidFill>
          </a:ln>
        </p:spPr>
        <p:txBody>
          <a:bodyPr vert="horz" wrap="square" lIns="0" tIns="145733" rIns="0" bIns="0" rtlCol="0">
            <a:spAutoFit/>
          </a:bodyPr>
          <a:lstStyle/>
          <a:p>
            <a:pPr marL="137160" marR="220028">
              <a:spcBef>
                <a:spcPts val="1148"/>
              </a:spcBef>
            </a:pPr>
            <a:r>
              <a:rPr lang="en-ID" sz="1650" b="1" spc="60" dirty="0" err="1">
                <a:latin typeface="Lucida Sans Unicode"/>
                <a:cs typeface="Lucida Sans Unicode"/>
              </a:rPr>
              <a:t>Menyerahkan</a:t>
            </a:r>
            <a:r>
              <a:rPr lang="en-ID" sz="1650" b="1" spc="60" dirty="0">
                <a:latin typeface="Lucida Sans Unicode"/>
                <a:cs typeface="Lucida Sans Unicode"/>
              </a:rPr>
              <a:t> </a:t>
            </a:r>
            <a:r>
              <a:rPr lang="en-ID" sz="1650" b="1" spc="60" dirty="0" err="1">
                <a:latin typeface="Lucida Sans Unicode"/>
                <a:cs typeface="Lucida Sans Unicode"/>
              </a:rPr>
              <a:t>seluruh</a:t>
            </a:r>
            <a:r>
              <a:rPr lang="en-ID" sz="1650" b="1" spc="60" dirty="0">
                <a:latin typeface="Lucida Sans Unicode"/>
                <a:cs typeface="Lucida Sans Unicode"/>
              </a:rPr>
              <a:t> </a:t>
            </a:r>
            <a:r>
              <a:rPr lang="en-ID" sz="1650" b="1" spc="60" dirty="0" err="1">
                <a:latin typeface="Lucida Sans Unicode"/>
                <a:cs typeface="Lucida Sans Unicode"/>
              </a:rPr>
              <a:t>dokumen</a:t>
            </a:r>
            <a:r>
              <a:rPr lang="en-ID" sz="1650" b="1" spc="60" dirty="0">
                <a:latin typeface="Lucida Sans Unicode"/>
                <a:cs typeface="Lucida Sans Unicode"/>
              </a:rPr>
              <a:t> yang </a:t>
            </a:r>
            <a:r>
              <a:rPr lang="en-ID" sz="1650" b="1" spc="60" dirty="0" err="1">
                <a:latin typeface="Lucida Sans Unicode"/>
                <a:cs typeface="Lucida Sans Unicode"/>
              </a:rPr>
              <a:t>menjadi</a:t>
            </a:r>
            <a:r>
              <a:rPr lang="en-ID" sz="1650" b="1" spc="60" dirty="0">
                <a:latin typeface="Lucida Sans Unicode"/>
                <a:cs typeface="Lucida Sans Unicode"/>
              </a:rPr>
              <a:t> PERSYARATAN WAJIB dan PERSYARATAN WAJIB TAMBAHAN.</a:t>
            </a:r>
          </a:p>
          <a:p>
            <a:pPr marL="137160" marR="220028">
              <a:spcBef>
                <a:spcPts val="1148"/>
              </a:spcBef>
            </a:pPr>
            <a:endParaRPr lang="en-ID" sz="1650" b="1" spc="60" dirty="0">
              <a:latin typeface="Lucida Sans Unicode"/>
              <a:cs typeface="Lucida Sans Unicode"/>
            </a:endParaRPr>
          </a:p>
          <a:p>
            <a:pPr marL="137160" marR="220028">
              <a:spcBef>
                <a:spcPts val="1148"/>
              </a:spcBef>
            </a:pPr>
            <a:r>
              <a:rPr lang="en-ID" sz="1650" b="1" spc="60" dirty="0">
                <a:latin typeface="Lucida Sans Unicode"/>
                <a:cs typeface="Lucida Sans Unicode"/>
              </a:rPr>
              <a:t>*</a:t>
            </a:r>
            <a:r>
              <a:rPr lang="en-ID" sz="1650" b="1" spc="60" dirty="0" err="1">
                <a:latin typeface="Lucida Sans Unicode"/>
                <a:cs typeface="Lucida Sans Unicode"/>
              </a:rPr>
              <a:t>Pendaftaran</a:t>
            </a:r>
            <a:r>
              <a:rPr lang="en-ID" sz="1650" b="1" spc="60" dirty="0">
                <a:latin typeface="Lucida Sans Unicode"/>
                <a:cs typeface="Lucida Sans Unicode"/>
              </a:rPr>
              <a:t> dan </a:t>
            </a:r>
            <a:r>
              <a:rPr lang="en-ID" sz="1650" b="1" spc="60" dirty="0" err="1">
                <a:latin typeface="Lucida Sans Unicode"/>
                <a:cs typeface="Lucida Sans Unicode"/>
              </a:rPr>
              <a:t>penyerahan</a:t>
            </a:r>
            <a:r>
              <a:rPr lang="en-ID" sz="1650" b="1" spc="60" dirty="0">
                <a:latin typeface="Lucida Sans Unicode"/>
                <a:cs typeface="Lucida Sans Unicode"/>
              </a:rPr>
              <a:t> </a:t>
            </a:r>
            <a:r>
              <a:rPr lang="en-ID" sz="1650" b="1" spc="60" dirty="0" err="1">
                <a:latin typeface="Lucida Sans Unicode"/>
                <a:cs typeface="Lucida Sans Unicode"/>
              </a:rPr>
              <a:t>berkas</a:t>
            </a:r>
            <a:r>
              <a:rPr lang="en-ID" sz="1650" b="1" spc="60" dirty="0">
                <a:latin typeface="Lucida Sans Unicode"/>
                <a:cs typeface="Lucida Sans Unicode"/>
              </a:rPr>
              <a:t> </a:t>
            </a:r>
            <a:r>
              <a:rPr lang="en-ID" sz="1650" b="1" spc="60" dirty="0" err="1">
                <a:latin typeface="Lucida Sans Unicode"/>
                <a:cs typeface="Lucida Sans Unicode"/>
              </a:rPr>
              <a:t>dilakukan</a:t>
            </a:r>
            <a:r>
              <a:rPr lang="en-ID" sz="1650" b="1" spc="60" dirty="0">
                <a:latin typeface="Lucida Sans Unicode"/>
                <a:cs typeface="Lucida Sans Unicode"/>
              </a:rPr>
              <a:t> </a:t>
            </a:r>
            <a:r>
              <a:rPr lang="en-ID" sz="1650" b="1" spc="60" dirty="0" err="1">
                <a:latin typeface="Lucida Sans Unicode"/>
                <a:cs typeface="Lucida Sans Unicode"/>
              </a:rPr>
              <a:t>melalui</a:t>
            </a:r>
            <a:r>
              <a:rPr lang="en-ID" sz="1650" b="1" spc="60" dirty="0">
                <a:latin typeface="Lucida Sans Unicode"/>
                <a:cs typeface="Lucida Sans Unicode"/>
              </a:rPr>
              <a:t> </a:t>
            </a:r>
            <a:r>
              <a:rPr lang="en-ID" sz="1650" b="1" spc="60" dirty="0" err="1">
                <a:latin typeface="Lucida Sans Unicode"/>
                <a:cs typeface="Lucida Sans Unicode"/>
              </a:rPr>
              <a:t>sistem</a:t>
            </a:r>
            <a:r>
              <a:rPr lang="en-ID" sz="1650" b="1" spc="60" dirty="0">
                <a:latin typeface="Lucida Sans Unicode"/>
                <a:cs typeface="Lucida Sans Unicode"/>
              </a:rPr>
              <a:t> BKN.</a:t>
            </a:r>
          </a:p>
          <a:p>
            <a:pPr marL="137160" marR="220028">
              <a:spcBef>
                <a:spcPts val="1148"/>
              </a:spcBef>
            </a:pPr>
            <a:endParaRPr lang="en-ID" sz="1650" b="1" spc="60" dirty="0">
              <a:latin typeface="Lucida Sans Unicode"/>
              <a:cs typeface="Lucida Sans Unicode"/>
            </a:endParaRPr>
          </a:p>
          <a:p>
            <a:pPr marL="137160" marR="220028">
              <a:spcBef>
                <a:spcPts val="1148"/>
              </a:spcBef>
            </a:pPr>
            <a:r>
              <a:rPr lang="en-ID" sz="1650" b="1" spc="60" dirty="0" err="1">
                <a:latin typeface="Lucida Sans Unicode"/>
                <a:cs typeface="Lucida Sans Unicode"/>
              </a:rPr>
              <a:t>Jadwal</a:t>
            </a:r>
            <a:r>
              <a:rPr lang="en-ID" sz="1650" b="1" spc="60" dirty="0">
                <a:latin typeface="Lucida Sans Unicode"/>
                <a:cs typeface="Lucida Sans Unicode"/>
              </a:rPr>
              <a:t> </a:t>
            </a:r>
            <a:r>
              <a:rPr lang="en-ID" sz="1650" b="1" spc="60" dirty="0" err="1">
                <a:latin typeface="Lucida Sans Unicode"/>
                <a:cs typeface="Lucida Sans Unicode"/>
              </a:rPr>
              <a:t>resmi</a:t>
            </a:r>
            <a:r>
              <a:rPr lang="en-ID" sz="1650" b="1" spc="60" dirty="0">
                <a:latin typeface="Lucida Sans Unicode"/>
                <a:cs typeface="Lucida Sans Unicode"/>
              </a:rPr>
              <a:t> </a:t>
            </a:r>
            <a:r>
              <a:rPr lang="en-ID" sz="1650" b="1" spc="60" dirty="0" err="1">
                <a:latin typeface="Lucida Sans Unicode"/>
                <a:cs typeface="Lucida Sans Unicode"/>
              </a:rPr>
              <a:t>menunggu</a:t>
            </a:r>
            <a:r>
              <a:rPr lang="en-ID" sz="1650" b="1" spc="60" dirty="0">
                <a:latin typeface="Lucida Sans Unicode"/>
                <a:cs typeface="Lucida Sans Unicode"/>
              </a:rPr>
              <a:t> </a:t>
            </a:r>
            <a:r>
              <a:rPr lang="en-ID" sz="1650" b="1" spc="60" dirty="0" err="1">
                <a:latin typeface="Lucida Sans Unicode"/>
                <a:cs typeface="Lucida Sans Unicode"/>
              </a:rPr>
              <a:t>informasi</a:t>
            </a:r>
            <a:r>
              <a:rPr lang="en-ID" sz="1650" b="1" spc="60" dirty="0">
                <a:latin typeface="Lucida Sans Unicode"/>
                <a:cs typeface="Lucida Sans Unicode"/>
              </a:rPr>
              <a:t> </a:t>
            </a:r>
            <a:r>
              <a:rPr lang="en-ID" sz="1650" b="1" spc="60" dirty="0" err="1">
                <a:latin typeface="Lucida Sans Unicode"/>
                <a:cs typeface="Lucida Sans Unicode"/>
              </a:rPr>
              <a:t>Panselnas</a:t>
            </a:r>
            <a:r>
              <a:rPr lang="en-ID" sz="1650" b="1" spc="60" dirty="0">
                <a:latin typeface="Lucida Sans Unicode"/>
                <a:cs typeface="Lucida Sans Unicode"/>
              </a:rPr>
              <a:t>.</a:t>
            </a:r>
          </a:p>
        </p:txBody>
      </p:sp>
      <p:sp>
        <p:nvSpPr>
          <p:cNvPr id="6" name="Arrow: Right 5">
            <a:extLst>
              <a:ext uri="{FF2B5EF4-FFF2-40B4-BE49-F238E27FC236}">
                <a16:creationId xmlns:a16="http://schemas.microsoft.com/office/drawing/2014/main" id="{B2319DBE-85AE-6D45-B589-296A4CCFA62E}"/>
              </a:ext>
            </a:extLst>
          </p:cNvPr>
          <p:cNvSpPr/>
          <p:nvPr/>
        </p:nvSpPr>
        <p:spPr>
          <a:xfrm>
            <a:off x="3410536" y="3405081"/>
            <a:ext cx="1923587" cy="1103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7" name="object 7">
            <a:extLst>
              <a:ext uri="{FF2B5EF4-FFF2-40B4-BE49-F238E27FC236}">
                <a16:creationId xmlns:a16="http://schemas.microsoft.com/office/drawing/2014/main" id="{C5244BF8-6BA8-4B85-18DE-2C850A58325A}"/>
              </a:ext>
            </a:extLst>
          </p:cNvPr>
          <p:cNvSpPr/>
          <p:nvPr/>
        </p:nvSpPr>
        <p:spPr>
          <a:xfrm>
            <a:off x="9194180" y="1470162"/>
            <a:ext cx="4953377" cy="969645"/>
          </a:xfrm>
          <a:custGeom>
            <a:avLst/>
            <a:gdLst/>
            <a:ahLst/>
            <a:cxnLst/>
            <a:rect l="l" t="t" r="r" b="b"/>
            <a:pathLst>
              <a:path w="2219325" h="646430">
                <a:moveTo>
                  <a:pt x="2218944" y="0"/>
                </a:moveTo>
                <a:lnTo>
                  <a:pt x="0" y="0"/>
                </a:lnTo>
                <a:lnTo>
                  <a:pt x="0" y="646176"/>
                </a:lnTo>
                <a:lnTo>
                  <a:pt x="2218944" y="646176"/>
                </a:lnTo>
                <a:lnTo>
                  <a:pt x="2218944" y="0"/>
                </a:lnTo>
                <a:close/>
              </a:path>
            </a:pathLst>
          </a:custGeom>
          <a:solidFill>
            <a:srgbClr val="C00000"/>
          </a:solidFill>
        </p:spPr>
        <p:txBody>
          <a:bodyPr wrap="square" lIns="0" tIns="0" rIns="0" bIns="0" rtlCol="0"/>
          <a:lstStyle/>
          <a:p>
            <a:pPr algn="ctr"/>
            <a:endParaRPr lang="en-ID" sz="1575" dirty="0">
              <a:solidFill>
                <a:schemeClr val="bg1"/>
              </a:solidFill>
            </a:endParaRPr>
          </a:p>
          <a:p>
            <a:pPr algn="ctr"/>
            <a:r>
              <a:rPr lang="en-ID" sz="2700" dirty="0" err="1">
                <a:solidFill>
                  <a:schemeClr val="bg1"/>
                </a:solidFill>
              </a:rPr>
              <a:t>Seleksi</a:t>
            </a:r>
            <a:r>
              <a:rPr lang="en-ID" sz="2700" dirty="0">
                <a:solidFill>
                  <a:schemeClr val="bg1"/>
                </a:solidFill>
              </a:rPr>
              <a:t> </a:t>
            </a:r>
            <a:r>
              <a:rPr lang="en-ID" sz="2700" dirty="0" err="1">
                <a:solidFill>
                  <a:schemeClr val="bg1"/>
                </a:solidFill>
              </a:rPr>
              <a:t>Kompetensi</a:t>
            </a:r>
            <a:endParaRPr sz="2700" dirty="0">
              <a:solidFill>
                <a:schemeClr val="bg1"/>
              </a:solidFill>
            </a:endParaRPr>
          </a:p>
        </p:txBody>
      </p:sp>
      <p:sp>
        <p:nvSpPr>
          <p:cNvPr id="8" name="TextBox 7">
            <a:extLst>
              <a:ext uri="{FF2B5EF4-FFF2-40B4-BE49-F238E27FC236}">
                <a16:creationId xmlns:a16="http://schemas.microsoft.com/office/drawing/2014/main" id="{60F006BA-DE5B-320D-86C3-9017B93E48AA}"/>
              </a:ext>
            </a:extLst>
          </p:cNvPr>
          <p:cNvSpPr txBox="1"/>
          <p:nvPr/>
        </p:nvSpPr>
        <p:spPr>
          <a:xfrm>
            <a:off x="5653232" y="2669424"/>
            <a:ext cx="2968919" cy="507831"/>
          </a:xfrm>
          <a:prstGeom prst="rect">
            <a:avLst/>
          </a:prstGeom>
          <a:solidFill>
            <a:schemeClr val="accent4">
              <a:lumMod val="40000"/>
              <a:lumOff val="60000"/>
            </a:schemeClr>
          </a:solidFill>
        </p:spPr>
        <p:txBody>
          <a:bodyPr wrap="square" rtlCol="0">
            <a:spAutoFit/>
          </a:bodyPr>
          <a:lstStyle/>
          <a:p>
            <a:pPr algn="ctr"/>
            <a:r>
              <a:rPr lang="en-ID" sz="2700" dirty="0" err="1"/>
              <a:t>Kompetensi</a:t>
            </a:r>
            <a:r>
              <a:rPr lang="en-ID" sz="2700" dirty="0"/>
              <a:t> Teknis</a:t>
            </a:r>
          </a:p>
        </p:txBody>
      </p:sp>
      <p:sp>
        <p:nvSpPr>
          <p:cNvPr id="9" name="TextBox 8">
            <a:extLst>
              <a:ext uri="{FF2B5EF4-FFF2-40B4-BE49-F238E27FC236}">
                <a16:creationId xmlns:a16="http://schemas.microsoft.com/office/drawing/2014/main" id="{7246CA48-2FBC-7293-6AD9-D1FBA4C4851C}"/>
              </a:ext>
            </a:extLst>
          </p:cNvPr>
          <p:cNvSpPr txBox="1"/>
          <p:nvPr/>
        </p:nvSpPr>
        <p:spPr>
          <a:xfrm>
            <a:off x="8934016" y="2672698"/>
            <a:ext cx="2968919" cy="507831"/>
          </a:xfrm>
          <a:prstGeom prst="rect">
            <a:avLst/>
          </a:prstGeom>
          <a:solidFill>
            <a:schemeClr val="accent4">
              <a:lumMod val="40000"/>
              <a:lumOff val="60000"/>
            </a:schemeClr>
          </a:solidFill>
        </p:spPr>
        <p:txBody>
          <a:bodyPr wrap="square" rtlCol="0">
            <a:spAutoFit/>
          </a:bodyPr>
          <a:lstStyle/>
          <a:p>
            <a:pPr algn="ctr"/>
            <a:r>
              <a:rPr lang="en-ID" sz="2700" dirty="0" err="1"/>
              <a:t>Manajerial</a:t>
            </a:r>
            <a:endParaRPr lang="en-ID" sz="2700" dirty="0"/>
          </a:p>
        </p:txBody>
      </p:sp>
      <p:sp>
        <p:nvSpPr>
          <p:cNvPr id="10" name="TextBox 9">
            <a:extLst>
              <a:ext uri="{FF2B5EF4-FFF2-40B4-BE49-F238E27FC236}">
                <a16:creationId xmlns:a16="http://schemas.microsoft.com/office/drawing/2014/main" id="{D870F64C-40E2-979F-3F39-B69AFF4BBC4B}"/>
              </a:ext>
            </a:extLst>
          </p:cNvPr>
          <p:cNvSpPr txBox="1"/>
          <p:nvPr/>
        </p:nvSpPr>
        <p:spPr>
          <a:xfrm>
            <a:off x="12191536" y="2666088"/>
            <a:ext cx="2968919" cy="507831"/>
          </a:xfrm>
          <a:prstGeom prst="rect">
            <a:avLst/>
          </a:prstGeom>
          <a:solidFill>
            <a:schemeClr val="accent4">
              <a:lumMod val="40000"/>
              <a:lumOff val="60000"/>
            </a:schemeClr>
          </a:solidFill>
        </p:spPr>
        <p:txBody>
          <a:bodyPr wrap="square" rtlCol="0">
            <a:spAutoFit/>
          </a:bodyPr>
          <a:lstStyle/>
          <a:p>
            <a:pPr algn="ctr"/>
            <a:r>
              <a:rPr lang="en-ID" sz="2700" dirty="0"/>
              <a:t>Sosial </a:t>
            </a:r>
            <a:r>
              <a:rPr lang="en-ID" sz="2700" dirty="0" err="1"/>
              <a:t>Kultural</a:t>
            </a:r>
            <a:endParaRPr lang="en-ID" sz="2700" dirty="0"/>
          </a:p>
        </p:txBody>
      </p:sp>
      <p:sp>
        <p:nvSpPr>
          <p:cNvPr id="11" name="TextBox 10">
            <a:extLst>
              <a:ext uri="{FF2B5EF4-FFF2-40B4-BE49-F238E27FC236}">
                <a16:creationId xmlns:a16="http://schemas.microsoft.com/office/drawing/2014/main" id="{C6686201-E28D-D542-341E-5407A29BD58B}"/>
              </a:ext>
            </a:extLst>
          </p:cNvPr>
          <p:cNvSpPr txBox="1"/>
          <p:nvPr/>
        </p:nvSpPr>
        <p:spPr>
          <a:xfrm>
            <a:off x="15472316" y="2711586"/>
            <a:ext cx="2485925" cy="507831"/>
          </a:xfrm>
          <a:prstGeom prst="rect">
            <a:avLst/>
          </a:prstGeom>
          <a:solidFill>
            <a:schemeClr val="accent4">
              <a:lumMod val="40000"/>
              <a:lumOff val="60000"/>
            </a:schemeClr>
          </a:solidFill>
        </p:spPr>
        <p:txBody>
          <a:bodyPr wrap="square" rtlCol="0">
            <a:spAutoFit/>
          </a:bodyPr>
          <a:lstStyle/>
          <a:p>
            <a:pPr algn="ctr"/>
            <a:r>
              <a:rPr lang="en-ID" sz="2700" dirty="0" err="1"/>
              <a:t>Wawancara</a:t>
            </a:r>
            <a:endParaRPr lang="en-ID" sz="2700" dirty="0"/>
          </a:p>
        </p:txBody>
      </p:sp>
      <p:sp>
        <p:nvSpPr>
          <p:cNvPr id="13" name="TextBox 12">
            <a:extLst>
              <a:ext uri="{FF2B5EF4-FFF2-40B4-BE49-F238E27FC236}">
                <a16:creationId xmlns:a16="http://schemas.microsoft.com/office/drawing/2014/main" id="{F1A3F075-E0E5-89EB-5A01-CB909A14E33E}"/>
              </a:ext>
            </a:extLst>
          </p:cNvPr>
          <p:cNvSpPr txBox="1"/>
          <p:nvPr/>
        </p:nvSpPr>
        <p:spPr>
          <a:xfrm>
            <a:off x="5478383" y="3307894"/>
            <a:ext cx="3244127" cy="3185487"/>
          </a:xfrm>
          <a:prstGeom prst="rect">
            <a:avLst/>
          </a:prstGeom>
          <a:noFill/>
          <a:ln w="28575">
            <a:solidFill>
              <a:schemeClr val="tx1"/>
            </a:solidFill>
            <a:prstDash val="lgDash"/>
          </a:ln>
        </p:spPr>
        <p:txBody>
          <a:bodyPr wrap="square" rtlCol="0">
            <a:spAutoFit/>
          </a:bodyPr>
          <a:lstStyle/>
          <a:p>
            <a:r>
              <a:rPr lang="en-ID" sz="2400" b="1" dirty="0" err="1"/>
              <a:t>Jml</a:t>
            </a:r>
            <a:r>
              <a:rPr lang="en-ID" sz="2400" b="1" dirty="0"/>
              <a:t> </a:t>
            </a:r>
            <a:r>
              <a:rPr lang="en-ID" sz="2400" b="1" dirty="0" err="1"/>
              <a:t>Soal</a:t>
            </a:r>
            <a:r>
              <a:rPr lang="en-ID" sz="2400" b="1" dirty="0"/>
              <a:t> </a:t>
            </a:r>
            <a:r>
              <a:rPr lang="en-ID" sz="2400" dirty="0"/>
              <a:t>: 90</a:t>
            </a:r>
          </a:p>
          <a:p>
            <a:r>
              <a:rPr lang="en-ID" sz="2400" b="1" dirty="0" err="1"/>
              <a:t>Psg</a:t>
            </a:r>
            <a:r>
              <a:rPr lang="en-ID" sz="2400" b="1" dirty="0"/>
              <a:t> Grade </a:t>
            </a:r>
            <a:r>
              <a:rPr lang="en-ID" sz="2400" dirty="0"/>
              <a:t>: </a:t>
            </a:r>
            <a:r>
              <a:rPr lang="en-ID" sz="2400" i="1" dirty="0"/>
              <a:t>207 </a:t>
            </a:r>
          </a:p>
          <a:p>
            <a:r>
              <a:rPr lang="en-ID" sz="2400" b="1" dirty="0" err="1"/>
              <a:t>Materi</a:t>
            </a:r>
            <a:r>
              <a:rPr lang="en-ID" sz="2400" dirty="0"/>
              <a:t>:</a:t>
            </a:r>
          </a:p>
          <a:p>
            <a:pPr algn="just"/>
            <a:r>
              <a:rPr lang="en-ID" sz="2100" i="1" dirty="0" err="1"/>
              <a:t>Soal</a:t>
            </a:r>
            <a:r>
              <a:rPr lang="en-ID" sz="2100" i="1" dirty="0"/>
              <a:t> </a:t>
            </a:r>
            <a:r>
              <a:rPr lang="en-ID" sz="2100" i="1" dirty="0" err="1"/>
              <a:t>teknis</a:t>
            </a:r>
            <a:r>
              <a:rPr lang="en-ID" sz="2100" i="1" dirty="0"/>
              <a:t> </a:t>
            </a:r>
            <a:r>
              <a:rPr lang="en-ID" sz="2100" i="1" dirty="0" err="1"/>
              <a:t>berkaitan</a:t>
            </a:r>
            <a:r>
              <a:rPr lang="en-ID" sz="2100" i="1" dirty="0"/>
              <a:t> </a:t>
            </a:r>
            <a:r>
              <a:rPr lang="en-ID" sz="2100" i="1" dirty="0" err="1"/>
              <a:t>dengan</a:t>
            </a:r>
            <a:r>
              <a:rPr lang="en-ID" sz="2100" i="1" dirty="0"/>
              <a:t> </a:t>
            </a:r>
            <a:r>
              <a:rPr lang="en-ID" sz="2100" i="1" dirty="0" err="1"/>
              <a:t>unsur</a:t>
            </a:r>
            <a:r>
              <a:rPr lang="en-ID" sz="2100" i="1" dirty="0"/>
              <a:t> </a:t>
            </a:r>
            <a:r>
              <a:rPr lang="en-ID" sz="2100" i="1" dirty="0" err="1"/>
              <a:t>tugas</a:t>
            </a:r>
            <a:r>
              <a:rPr lang="en-ID" sz="2100" i="1" dirty="0"/>
              <a:t> </a:t>
            </a:r>
            <a:r>
              <a:rPr lang="en-ID" sz="2100" i="1" dirty="0" err="1"/>
              <a:t>jabatan</a:t>
            </a:r>
            <a:r>
              <a:rPr lang="en-ID" sz="2100" i="1" dirty="0"/>
              <a:t> </a:t>
            </a:r>
            <a:r>
              <a:rPr lang="en-ID" sz="2100" i="1" dirty="0" err="1"/>
              <a:t>fungsional</a:t>
            </a:r>
            <a:endParaRPr lang="en-ID" sz="2100" i="1" dirty="0"/>
          </a:p>
          <a:p>
            <a:pPr algn="just"/>
            <a:r>
              <a:rPr lang="en-ID" sz="2400" b="1" dirty="0" err="1"/>
              <a:t>Bobot</a:t>
            </a:r>
            <a:r>
              <a:rPr lang="en-ID" sz="2400" b="1" dirty="0"/>
              <a:t> </a:t>
            </a:r>
            <a:r>
              <a:rPr lang="en-ID" sz="2400" b="1" dirty="0" err="1"/>
              <a:t>Jawaban</a:t>
            </a:r>
            <a:r>
              <a:rPr lang="en-ID" sz="2400" b="1" dirty="0"/>
              <a:t>:</a:t>
            </a:r>
          </a:p>
          <a:p>
            <a:pPr algn="just"/>
            <a:r>
              <a:rPr lang="en-ID" sz="2100" i="1" dirty="0"/>
              <a:t>Salah/</a:t>
            </a:r>
            <a:r>
              <a:rPr lang="en-ID" sz="2100" i="1" dirty="0" err="1"/>
              <a:t>Tidak</a:t>
            </a:r>
            <a:r>
              <a:rPr lang="en-ID" sz="2100" i="1" dirty="0"/>
              <a:t> </a:t>
            </a:r>
            <a:r>
              <a:rPr lang="en-ID" sz="2100" i="1" dirty="0" err="1"/>
              <a:t>Menjawab</a:t>
            </a:r>
            <a:r>
              <a:rPr lang="en-ID" sz="2100" i="1" dirty="0"/>
              <a:t> 0, </a:t>
            </a:r>
            <a:r>
              <a:rPr lang="en-ID" sz="2100" i="1" dirty="0" err="1"/>
              <a:t>Benar</a:t>
            </a:r>
            <a:r>
              <a:rPr lang="en-ID" sz="2100" i="1" dirty="0"/>
              <a:t> 5</a:t>
            </a:r>
          </a:p>
        </p:txBody>
      </p:sp>
      <p:sp>
        <p:nvSpPr>
          <p:cNvPr id="14" name="TextBox 13">
            <a:extLst>
              <a:ext uri="{FF2B5EF4-FFF2-40B4-BE49-F238E27FC236}">
                <a16:creationId xmlns:a16="http://schemas.microsoft.com/office/drawing/2014/main" id="{A56FED44-CEB0-B358-854D-E44224EB9D8E}"/>
              </a:ext>
            </a:extLst>
          </p:cNvPr>
          <p:cNvSpPr txBox="1"/>
          <p:nvPr/>
        </p:nvSpPr>
        <p:spPr>
          <a:xfrm>
            <a:off x="8866772" y="3307890"/>
            <a:ext cx="3162617" cy="5447645"/>
          </a:xfrm>
          <a:prstGeom prst="rect">
            <a:avLst/>
          </a:prstGeom>
          <a:noFill/>
          <a:ln w="28575">
            <a:solidFill>
              <a:schemeClr val="tx1"/>
            </a:solidFill>
            <a:prstDash val="lgDash"/>
          </a:ln>
        </p:spPr>
        <p:txBody>
          <a:bodyPr wrap="square" rtlCol="0">
            <a:spAutoFit/>
          </a:bodyPr>
          <a:lstStyle/>
          <a:p>
            <a:r>
              <a:rPr lang="en-ID" sz="2400" b="1" dirty="0" err="1"/>
              <a:t>Jml</a:t>
            </a:r>
            <a:r>
              <a:rPr lang="en-ID" sz="2400" b="1" dirty="0"/>
              <a:t> </a:t>
            </a:r>
            <a:r>
              <a:rPr lang="en-ID" sz="2400" b="1" dirty="0" err="1"/>
              <a:t>Soal</a:t>
            </a:r>
            <a:r>
              <a:rPr lang="en-ID" sz="2400" b="1" dirty="0"/>
              <a:t> </a:t>
            </a:r>
            <a:r>
              <a:rPr lang="en-ID" sz="2400" dirty="0"/>
              <a:t>: 25</a:t>
            </a:r>
          </a:p>
          <a:p>
            <a:r>
              <a:rPr lang="en-ID" sz="2400" b="1" dirty="0" err="1"/>
              <a:t>Psg</a:t>
            </a:r>
            <a:r>
              <a:rPr lang="en-ID" sz="2400" b="1" dirty="0"/>
              <a:t> Grade </a:t>
            </a:r>
            <a:r>
              <a:rPr lang="en-ID" sz="2400" dirty="0"/>
              <a:t>: 117*</a:t>
            </a:r>
          </a:p>
          <a:p>
            <a:r>
              <a:rPr lang="en-ID" sz="2400" b="1" dirty="0" err="1"/>
              <a:t>Materi</a:t>
            </a:r>
            <a:r>
              <a:rPr lang="en-ID" sz="2400" dirty="0"/>
              <a:t>:</a:t>
            </a:r>
          </a:p>
          <a:p>
            <a:pPr marL="266700" indent="-266700">
              <a:buFontTx/>
              <a:buChar char="-"/>
            </a:pPr>
            <a:r>
              <a:rPr lang="en-ID" sz="2100" i="1" dirty="0" err="1"/>
              <a:t>Integritas</a:t>
            </a:r>
            <a:endParaRPr lang="en-ID" sz="2100" i="1" dirty="0"/>
          </a:p>
          <a:p>
            <a:pPr marL="266700" indent="-266700">
              <a:buFontTx/>
              <a:buChar char="-"/>
            </a:pPr>
            <a:r>
              <a:rPr lang="en-ID" sz="2100" i="1" dirty="0"/>
              <a:t>Kerjasama</a:t>
            </a:r>
          </a:p>
          <a:p>
            <a:pPr marL="266700" indent="-266700">
              <a:buFontTx/>
              <a:buChar char="-"/>
            </a:pPr>
            <a:r>
              <a:rPr lang="en-ID" sz="2100" i="1" dirty="0" err="1"/>
              <a:t>Komunikasi</a:t>
            </a:r>
            <a:endParaRPr lang="en-ID" sz="2100" i="1" dirty="0"/>
          </a:p>
          <a:p>
            <a:pPr marL="266700" indent="-266700" algn="just">
              <a:buFontTx/>
              <a:buChar char="-"/>
            </a:pPr>
            <a:r>
              <a:rPr lang="en-ID" sz="2100" i="1" dirty="0" err="1"/>
              <a:t>Orientasi</a:t>
            </a:r>
            <a:r>
              <a:rPr lang="en-ID" sz="2100" i="1" dirty="0"/>
              <a:t> </a:t>
            </a:r>
            <a:r>
              <a:rPr lang="en-ID" sz="2100" i="1" dirty="0" err="1"/>
              <a:t>hasil</a:t>
            </a:r>
            <a:endParaRPr lang="en-ID" sz="2100" i="1" dirty="0"/>
          </a:p>
          <a:p>
            <a:pPr marL="266700" indent="-266700" algn="just">
              <a:buFontTx/>
              <a:buChar char="-"/>
            </a:pPr>
            <a:r>
              <a:rPr lang="en-ID" sz="2100" i="1" dirty="0" err="1"/>
              <a:t>Pelayanan</a:t>
            </a:r>
            <a:r>
              <a:rPr lang="en-ID" sz="2100" i="1" dirty="0"/>
              <a:t> </a:t>
            </a:r>
            <a:r>
              <a:rPr lang="en-ID" sz="2100" i="1" dirty="0" err="1"/>
              <a:t>publik</a:t>
            </a:r>
            <a:endParaRPr lang="en-ID" sz="2100" i="1" dirty="0"/>
          </a:p>
          <a:p>
            <a:pPr marL="266700" indent="-266700" algn="just">
              <a:buFontTx/>
              <a:buChar char="-"/>
            </a:pPr>
            <a:r>
              <a:rPr lang="en-ID" sz="2100" i="1" dirty="0" err="1"/>
              <a:t>Pengembangan</a:t>
            </a:r>
            <a:r>
              <a:rPr lang="en-ID" sz="2100" i="1" dirty="0"/>
              <a:t> </a:t>
            </a:r>
            <a:r>
              <a:rPr lang="en-ID" sz="2100" i="1" dirty="0" err="1"/>
              <a:t>diri</a:t>
            </a:r>
            <a:r>
              <a:rPr lang="en-ID" sz="2100" i="1" dirty="0"/>
              <a:t> dan org lain</a:t>
            </a:r>
          </a:p>
          <a:p>
            <a:pPr marL="266700" indent="-266700" algn="just">
              <a:buFontTx/>
              <a:buChar char="-"/>
            </a:pPr>
            <a:r>
              <a:rPr lang="en-ID" sz="2100" i="1" dirty="0" err="1"/>
              <a:t>Mngelola</a:t>
            </a:r>
            <a:r>
              <a:rPr lang="en-ID" sz="2100" i="1" dirty="0"/>
              <a:t> </a:t>
            </a:r>
            <a:r>
              <a:rPr lang="en-ID" sz="2100" i="1" dirty="0" err="1"/>
              <a:t>perubahan</a:t>
            </a:r>
            <a:endParaRPr lang="en-ID" sz="2100" i="1" dirty="0"/>
          </a:p>
          <a:p>
            <a:pPr marL="266700" indent="-266700" algn="just">
              <a:buFontTx/>
              <a:buChar char="-"/>
            </a:pPr>
            <a:r>
              <a:rPr lang="en-ID" sz="2100" i="1" dirty="0" err="1"/>
              <a:t>Pengambilan</a:t>
            </a:r>
            <a:r>
              <a:rPr lang="en-ID" sz="2100" i="1" dirty="0"/>
              <a:t> </a:t>
            </a:r>
            <a:r>
              <a:rPr lang="en-ID" sz="2100" i="1" dirty="0" err="1"/>
              <a:t>keputusan</a:t>
            </a:r>
            <a:endParaRPr lang="en-ID" sz="2100" i="1" dirty="0"/>
          </a:p>
          <a:p>
            <a:pPr algn="just"/>
            <a:r>
              <a:rPr lang="en-ID" sz="2400" b="1" dirty="0" err="1"/>
              <a:t>Bobot</a:t>
            </a:r>
            <a:r>
              <a:rPr lang="en-ID" sz="2400" b="1" dirty="0"/>
              <a:t> </a:t>
            </a:r>
            <a:r>
              <a:rPr lang="en-ID" sz="2400" b="1" dirty="0" err="1"/>
              <a:t>Jawaban</a:t>
            </a:r>
            <a:r>
              <a:rPr lang="en-ID" sz="2400" b="1" dirty="0"/>
              <a:t>:</a:t>
            </a:r>
          </a:p>
          <a:p>
            <a:pPr algn="just"/>
            <a:r>
              <a:rPr lang="en-ID" sz="2100" i="1" dirty="0"/>
              <a:t>Paling </a:t>
            </a:r>
            <a:r>
              <a:rPr lang="en-ID" sz="2100" i="1" dirty="0" err="1"/>
              <a:t>Rendah</a:t>
            </a:r>
            <a:r>
              <a:rPr lang="en-ID" sz="2100" i="1" dirty="0"/>
              <a:t> 1, Paling Tinggi 4, </a:t>
            </a:r>
            <a:r>
              <a:rPr lang="en-ID" sz="2100" i="1" dirty="0" err="1"/>
              <a:t>Tidak</a:t>
            </a:r>
            <a:r>
              <a:rPr lang="en-ID" sz="2100" i="1" dirty="0"/>
              <a:t> </a:t>
            </a:r>
            <a:r>
              <a:rPr lang="en-ID" sz="2100" i="1" dirty="0" err="1"/>
              <a:t>Menjawab</a:t>
            </a:r>
            <a:r>
              <a:rPr lang="en-ID" sz="2100" i="1" dirty="0"/>
              <a:t> 0</a:t>
            </a:r>
          </a:p>
        </p:txBody>
      </p:sp>
      <p:sp>
        <p:nvSpPr>
          <p:cNvPr id="15" name="TextBox 14">
            <a:extLst>
              <a:ext uri="{FF2B5EF4-FFF2-40B4-BE49-F238E27FC236}">
                <a16:creationId xmlns:a16="http://schemas.microsoft.com/office/drawing/2014/main" id="{69C4EC9A-7F91-140A-010E-496EAF573E1C}"/>
              </a:ext>
            </a:extLst>
          </p:cNvPr>
          <p:cNvSpPr txBox="1"/>
          <p:nvPr/>
        </p:nvSpPr>
        <p:spPr>
          <a:xfrm>
            <a:off x="12191536" y="3352033"/>
            <a:ext cx="2968919" cy="4801314"/>
          </a:xfrm>
          <a:prstGeom prst="rect">
            <a:avLst/>
          </a:prstGeom>
          <a:noFill/>
          <a:ln w="28575">
            <a:solidFill>
              <a:schemeClr val="tx1"/>
            </a:solidFill>
            <a:prstDash val="lgDash"/>
          </a:ln>
        </p:spPr>
        <p:txBody>
          <a:bodyPr wrap="square" rtlCol="0">
            <a:spAutoFit/>
          </a:bodyPr>
          <a:lstStyle/>
          <a:p>
            <a:r>
              <a:rPr lang="en-ID" sz="2400" b="1" dirty="0" err="1"/>
              <a:t>Jml</a:t>
            </a:r>
            <a:r>
              <a:rPr lang="en-ID" sz="2400" b="1" dirty="0"/>
              <a:t> </a:t>
            </a:r>
            <a:r>
              <a:rPr lang="en-ID" sz="2400" b="1" dirty="0" err="1"/>
              <a:t>Soal</a:t>
            </a:r>
            <a:r>
              <a:rPr lang="en-ID" sz="2400" b="1" dirty="0"/>
              <a:t> </a:t>
            </a:r>
            <a:r>
              <a:rPr lang="en-ID" sz="2400" dirty="0"/>
              <a:t>: 20</a:t>
            </a:r>
          </a:p>
          <a:p>
            <a:r>
              <a:rPr lang="en-ID" sz="2400" b="1" dirty="0" err="1"/>
              <a:t>Psg</a:t>
            </a:r>
            <a:r>
              <a:rPr lang="en-ID" sz="2400" b="1" dirty="0"/>
              <a:t> Grade </a:t>
            </a:r>
            <a:r>
              <a:rPr lang="en-ID" sz="2400" dirty="0"/>
              <a:t>: 117*</a:t>
            </a:r>
          </a:p>
          <a:p>
            <a:r>
              <a:rPr lang="en-ID" sz="2400" b="1" dirty="0" err="1"/>
              <a:t>Materi</a:t>
            </a:r>
            <a:r>
              <a:rPr lang="en-ID" sz="2400" dirty="0"/>
              <a:t>:</a:t>
            </a:r>
          </a:p>
          <a:p>
            <a:pPr marL="266700" indent="-266700" algn="just">
              <a:buFontTx/>
              <a:buChar char="-"/>
            </a:pPr>
            <a:r>
              <a:rPr lang="en-ID" sz="2100" i="1" dirty="0" err="1"/>
              <a:t>Kepekaan</a:t>
            </a:r>
            <a:r>
              <a:rPr lang="en-ID" sz="2100" i="1" dirty="0"/>
              <a:t> </a:t>
            </a:r>
            <a:r>
              <a:rPr lang="en-ID" sz="2100" i="1" dirty="0" err="1"/>
              <a:t>terhadap</a:t>
            </a:r>
            <a:r>
              <a:rPr lang="en-ID" sz="2100" i="1" dirty="0"/>
              <a:t> </a:t>
            </a:r>
            <a:r>
              <a:rPr lang="en-ID" sz="2100" i="1" dirty="0" err="1"/>
              <a:t>perbedaan</a:t>
            </a:r>
            <a:r>
              <a:rPr lang="en-ID" sz="2100" i="1" dirty="0"/>
              <a:t> </a:t>
            </a:r>
            <a:r>
              <a:rPr lang="en-ID" sz="2100" i="1" dirty="0" err="1"/>
              <a:t>budaya</a:t>
            </a:r>
            <a:endParaRPr lang="en-ID" sz="2100" i="1" dirty="0"/>
          </a:p>
          <a:p>
            <a:pPr marL="266700" indent="-266700" algn="just">
              <a:buFontTx/>
              <a:buChar char="-"/>
            </a:pPr>
            <a:r>
              <a:rPr lang="en-ID" sz="2100" i="1" dirty="0" err="1"/>
              <a:t>Kemampuan</a:t>
            </a:r>
            <a:r>
              <a:rPr lang="en-ID" sz="2100" i="1" dirty="0"/>
              <a:t> </a:t>
            </a:r>
            <a:r>
              <a:rPr lang="en-ID" sz="2100" i="1" dirty="0" err="1"/>
              <a:t>berhubungan</a:t>
            </a:r>
            <a:r>
              <a:rPr lang="en-ID" sz="2100" i="1" dirty="0"/>
              <a:t> </a:t>
            </a:r>
            <a:r>
              <a:rPr lang="en-ID" sz="2100" i="1" dirty="0" err="1"/>
              <a:t>sosial</a:t>
            </a:r>
            <a:endParaRPr lang="en-ID" sz="2100" i="1" dirty="0"/>
          </a:p>
          <a:p>
            <a:pPr marL="266700" indent="-266700" algn="just">
              <a:buFontTx/>
              <a:buChar char="-"/>
            </a:pPr>
            <a:r>
              <a:rPr lang="en-ID" sz="2100" i="1" dirty="0" err="1"/>
              <a:t>Kepekaan</a:t>
            </a:r>
            <a:r>
              <a:rPr lang="en-ID" sz="2100" i="1" dirty="0"/>
              <a:t> </a:t>
            </a:r>
            <a:r>
              <a:rPr lang="en-ID" sz="2100" i="1" dirty="0" err="1"/>
              <a:t>terhadap</a:t>
            </a:r>
            <a:r>
              <a:rPr lang="en-ID" sz="2100" i="1" dirty="0"/>
              <a:t> </a:t>
            </a:r>
            <a:r>
              <a:rPr lang="en-ID" sz="2100" i="1" dirty="0" err="1"/>
              <a:t>komflik</a:t>
            </a:r>
            <a:endParaRPr lang="en-ID" sz="2100" i="1" dirty="0"/>
          </a:p>
          <a:p>
            <a:pPr marL="266700" indent="-266700" algn="just">
              <a:buFontTx/>
              <a:buChar char="-"/>
            </a:pPr>
            <a:r>
              <a:rPr lang="en-ID" sz="2100" i="1" dirty="0" err="1"/>
              <a:t>Empati</a:t>
            </a:r>
            <a:endParaRPr lang="en-ID" sz="2100" i="1" dirty="0"/>
          </a:p>
          <a:p>
            <a:pPr algn="just"/>
            <a:r>
              <a:rPr lang="en-ID" sz="2400" b="1" dirty="0" err="1"/>
              <a:t>Bobot</a:t>
            </a:r>
            <a:r>
              <a:rPr lang="en-ID" sz="2400" b="1" dirty="0"/>
              <a:t> </a:t>
            </a:r>
            <a:r>
              <a:rPr lang="en-ID" sz="2400" b="1" dirty="0" err="1"/>
              <a:t>Jawaban</a:t>
            </a:r>
            <a:r>
              <a:rPr lang="en-ID" sz="2400" b="1" dirty="0"/>
              <a:t>:</a:t>
            </a:r>
          </a:p>
          <a:p>
            <a:pPr algn="just"/>
            <a:r>
              <a:rPr lang="en-ID" sz="2100" i="1" dirty="0"/>
              <a:t>Paling </a:t>
            </a:r>
            <a:r>
              <a:rPr lang="en-ID" sz="2100" i="1" dirty="0" err="1"/>
              <a:t>Rendah</a:t>
            </a:r>
            <a:r>
              <a:rPr lang="en-ID" sz="2100" i="1" dirty="0"/>
              <a:t> 1, Paling Tinggi 5, </a:t>
            </a:r>
            <a:r>
              <a:rPr lang="en-ID" sz="2100" i="1" dirty="0" err="1"/>
              <a:t>Tidak</a:t>
            </a:r>
            <a:r>
              <a:rPr lang="en-ID" sz="2100" i="1" dirty="0"/>
              <a:t> </a:t>
            </a:r>
            <a:r>
              <a:rPr lang="en-ID" sz="2100" i="1" dirty="0" err="1"/>
              <a:t>Menjawab</a:t>
            </a:r>
            <a:r>
              <a:rPr lang="en-ID" sz="2100" i="1" dirty="0"/>
              <a:t> 0</a:t>
            </a:r>
          </a:p>
        </p:txBody>
      </p:sp>
      <p:sp>
        <p:nvSpPr>
          <p:cNvPr id="16" name="TextBox 15">
            <a:extLst>
              <a:ext uri="{FF2B5EF4-FFF2-40B4-BE49-F238E27FC236}">
                <a16:creationId xmlns:a16="http://schemas.microsoft.com/office/drawing/2014/main" id="{6FD14B44-7D26-6A86-E410-F57E72B6D347}"/>
              </a:ext>
            </a:extLst>
          </p:cNvPr>
          <p:cNvSpPr txBox="1"/>
          <p:nvPr/>
        </p:nvSpPr>
        <p:spPr>
          <a:xfrm>
            <a:off x="15458923" y="3352613"/>
            <a:ext cx="2499320" cy="3185487"/>
          </a:xfrm>
          <a:prstGeom prst="rect">
            <a:avLst/>
          </a:prstGeom>
          <a:noFill/>
          <a:ln w="28575">
            <a:solidFill>
              <a:schemeClr val="tx1"/>
            </a:solidFill>
            <a:prstDash val="lgDash"/>
          </a:ln>
        </p:spPr>
        <p:txBody>
          <a:bodyPr wrap="square" rtlCol="0">
            <a:spAutoFit/>
          </a:bodyPr>
          <a:lstStyle/>
          <a:p>
            <a:r>
              <a:rPr lang="en-ID" sz="2400" b="1" dirty="0" err="1"/>
              <a:t>Jml</a:t>
            </a:r>
            <a:r>
              <a:rPr lang="en-ID" sz="2400" b="1" dirty="0"/>
              <a:t> </a:t>
            </a:r>
            <a:r>
              <a:rPr lang="en-ID" sz="2400" b="1" dirty="0" err="1"/>
              <a:t>Soal</a:t>
            </a:r>
            <a:r>
              <a:rPr lang="en-ID" sz="2400" b="1" dirty="0"/>
              <a:t> </a:t>
            </a:r>
            <a:r>
              <a:rPr lang="en-ID" sz="2400" dirty="0"/>
              <a:t>: 10</a:t>
            </a:r>
          </a:p>
          <a:p>
            <a:r>
              <a:rPr lang="en-ID" sz="2400" b="1" dirty="0" err="1"/>
              <a:t>Psg</a:t>
            </a:r>
            <a:r>
              <a:rPr lang="en-ID" sz="2400" b="1" dirty="0"/>
              <a:t> Grade </a:t>
            </a:r>
            <a:r>
              <a:rPr lang="en-ID" sz="2400" dirty="0"/>
              <a:t>: 24</a:t>
            </a:r>
          </a:p>
          <a:p>
            <a:r>
              <a:rPr lang="en-ID" sz="2400" b="1" dirty="0" err="1"/>
              <a:t>Materi</a:t>
            </a:r>
            <a:r>
              <a:rPr lang="en-ID" sz="2400" dirty="0"/>
              <a:t>:</a:t>
            </a:r>
          </a:p>
          <a:p>
            <a:pPr marL="266700" indent="-266700" algn="just">
              <a:buFontTx/>
              <a:buChar char="-"/>
            </a:pPr>
            <a:r>
              <a:rPr lang="en-ID" sz="2100" i="1" dirty="0" err="1"/>
              <a:t>Integritas</a:t>
            </a:r>
            <a:endParaRPr lang="en-ID" sz="2100" i="1" dirty="0"/>
          </a:p>
          <a:p>
            <a:pPr marL="266700" indent="-266700" algn="just">
              <a:buFontTx/>
              <a:buChar char="-"/>
            </a:pPr>
            <a:r>
              <a:rPr lang="en-ID" sz="2100" i="1" dirty="0" err="1"/>
              <a:t>Moralitas</a:t>
            </a:r>
            <a:endParaRPr lang="en-ID" sz="2100" i="1" dirty="0"/>
          </a:p>
          <a:p>
            <a:pPr algn="just"/>
            <a:r>
              <a:rPr lang="en-ID" sz="2400" b="1" dirty="0" err="1"/>
              <a:t>Bobot</a:t>
            </a:r>
            <a:r>
              <a:rPr lang="en-ID" sz="2400" b="1" dirty="0"/>
              <a:t> </a:t>
            </a:r>
            <a:r>
              <a:rPr lang="en-ID" sz="2400" b="1" dirty="0" err="1"/>
              <a:t>Jawaban</a:t>
            </a:r>
            <a:r>
              <a:rPr lang="en-ID" sz="2400" b="1" dirty="0"/>
              <a:t>:</a:t>
            </a:r>
          </a:p>
          <a:p>
            <a:pPr algn="just"/>
            <a:r>
              <a:rPr lang="en-ID" sz="2100" i="1" dirty="0"/>
              <a:t>Paling </a:t>
            </a:r>
            <a:r>
              <a:rPr lang="en-ID" sz="2100" i="1" dirty="0" err="1"/>
              <a:t>Rendah</a:t>
            </a:r>
            <a:r>
              <a:rPr lang="en-ID" sz="2100" i="1" dirty="0"/>
              <a:t> 1, Paling Tinggi 4, </a:t>
            </a:r>
            <a:r>
              <a:rPr lang="en-ID" sz="2100" i="1" dirty="0" err="1"/>
              <a:t>Tidak</a:t>
            </a:r>
            <a:r>
              <a:rPr lang="en-ID" sz="2100" i="1" dirty="0"/>
              <a:t> </a:t>
            </a:r>
            <a:r>
              <a:rPr lang="en-ID" sz="2100" i="1" dirty="0" err="1"/>
              <a:t>Menjawb</a:t>
            </a:r>
            <a:r>
              <a:rPr lang="en-ID" sz="2100" i="1" dirty="0"/>
              <a:t> 0</a:t>
            </a:r>
          </a:p>
        </p:txBody>
      </p:sp>
      <p:sp>
        <p:nvSpPr>
          <p:cNvPr id="17" name="TextBox 16">
            <a:extLst>
              <a:ext uri="{FF2B5EF4-FFF2-40B4-BE49-F238E27FC236}">
                <a16:creationId xmlns:a16="http://schemas.microsoft.com/office/drawing/2014/main" id="{62CAE6CB-D299-2BCE-4CA4-87581B2E7FAF}"/>
              </a:ext>
            </a:extLst>
          </p:cNvPr>
          <p:cNvSpPr txBox="1"/>
          <p:nvPr/>
        </p:nvSpPr>
        <p:spPr>
          <a:xfrm>
            <a:off x="129254" y="7233308"/>
            <a:ext cx="8486141" cy="2516073"/>
          </a:xfrm>
          <a:prstGeom prst="rect">
            <a:avLst/>
          </a:prstGeom>
          <a:solidFill>
            <a:schemeClr val="tx2">
              <a:lumMod val="20000"/>
              <a:lumOff val="80000"/>
            </a:schemeClr>
          </a:solidFill>
        </p:spPr>
        <p:txBody>
          <a:bodyPr wrap="square" rtlCol="0">
            <a:spAutoFit/>
          </a:bodyPr>
          <a:lstStyle/>
          <a:p>
            <a:pPr algn="just"/>
            <a:r>
              <a:rPr lang="en-US" sz="2550" dirty="0" err="1">
                <a:latin typeface="Arial Narrow" panose="020B0606020202030204" pitchFamily="34" charset="0"/>
              </a:rPr>
              <a:t>Catatan</a:t>
            </a:r>
            <a:r>
              <a:rPr lang="en-US" sz="3000" dirty="0">
                <a:latin typeface="Arial Narrow" panose="020B0606020202030204" pitchFamily="34" charset="0"/>
              </a:rPr>
              <a:t>:</a:t>
            </a:r>
          </a:p>
          <a:p>
            <a:pPr marL="266700" indent="-266700" algn="just">
              <a:buAutoNum type="arabicPeriod"/>
            </a:pPr>
            <a:r>
              <a:rPr lang="en-US" sz="2550" dirty="0" err="1">
                <a:latin typeface="Arial Narrow" panose="020B0606020202030204" pitchFamily="34" charset="0"/>
              </a:rPr>
              <a:t>Sertifikat</a:t>
            </a:r>
            <a:r>
              <a:rPr lang="en-US" sz="2550" dirty="0">
                <a:latin typeface="Arial Narrow" panose="020B0606020202030204" pitchFamily="34" charset="0"/>
              </a:rPr>
              <a:t> </a:t>
            </a:r>
            <a:r>
              <a:rPr lang="en-US" sz="2550" dirty="0" err="1">
                <a:latin typeface="Arial Narrow" panose="020B0606020202030204" pitchFamily="34" charset="0"/>
              </a:rPr>
              <a:t>digunakan</a:t>
            </a:r>
            <a:r>
              <a:rPr lang="en-US" sz="2550" dirty="0">
                <a:latin typeface="Arial Narrow" panose="020B0606020202030204" pitchFamily="34" charset="0"/>
              </a:rPr>
              <a:t> </a:t>
            </a:r>
            <a:r>
              <a:rPr lang="en-US" sz="2550" dirty="0" err="1">
                <a:latin typeface="Arial Narrow" panose="020B0606020202030204" pitchFamily="34" charset="0"/>
              </a:rPr>
              <a:t>sebagai</a:t>
            </a:r>
            <a:r>
              <a:rPr lang="en-US" sz="2550" dirty="0">
                <a:latin typeface="Arial Narrow" panose="020B0606020202030204" pitchFamily="34" charset="0"/>
              </a:rPr>
              <a:t> </a:t>
            </a:r>
            <a:r>
              <a:rPr lang="en-US" sz="2550" b="1" dirty="0" err="1">
                <a:solidFill>
                  <a:srgbClr val="FF0000"/>
                </a:solidFill>
                <a:latin typeface="Arial Narrow" panose="020B0606020202030204" pitchFamily="34" charset="0"/>
              </a:rPr>
              <a:t>penambah</a:t>
            </a:r>
            <a:r>
              <a:rPr lang="en-US" sz="2550" b="1" dirty="0">
                <a:solidFill>
                  <a:srgbClr val="FF0000"/>
                </a:solidFill>
                <a:latin typeface="Arial Narrow" panose="020B0606020202030204" pitchFamily="34" charset="0"/>
              </a:rPr>
              <a:t> </a:t>
            </a:r>
            <a:r>
              <a:rPr lang="en-US" sz="2550" b="1" dirty="0" err="1">
                <a:solidFill>
                  <a:srgbClr val="FF0000"/>
                </a:solidFill>
                <a:latin typeface="Arial Narrow" panose="020B0606020202030204" pitchFamily="34" charset="0"/>
              </a:rPr>
              <a:t>nilai</a:t>
            </a:r>
            <a:r>
              <a:rPr lang="en-US" sz="2550" b="1" dirty="0">
                <a:latin typeface="Arial Narrow" panose="020B0606020202030204" pitchFamily="34" charset="0"/>
              </a:rPr>
              <a:t> </a:t>
            </a:r>
            <a:r>
              <a:rPr lang="en-US" sz="2550" dirty="0" err="1">
                <a:latin typeface="Arial Narrow" panose="020B0606020202030204" pitchFamily="34" charset="0"/>
              </a:rPr>
              <a:t>untuk</a:t>
            </a:r>
            <a:r>
              <a:rPr lang="en-US" sz="2550" dirty="0">
                <a:latin typeface="Arial Narrow" panose="020B0606020202030204" pitchFamily="34" charset="0"/>
              </a:rPr>
              <a:t> </a:t>
            </a:r>
            <a:r>
              <a:rPr lang="en-US" sz="2550" dirty="0" err="1">
                <a:latin typeface="Arial Narrow" panose="020B0606020202030204" pitchFamily="34" charset="0"/>
              </a:rPr>
              <a:t>menentukan</a:t>
            </a:r>
            <a:r>
              <a:rPr lang="en-US" sz="2550" dirty="0">
                <a:latin typeface="Arial Narrow" panose="020B0606020202030204" pitchFamily="34" charset="0"/>
              </a:rPr>
              <a:t> </a:t>
            </a:r>
            <a:r>
              <a:rPr lang="en-US" sz="2550" dirty="0" err="1">
                <a:latin typeface="Arial Narrow" panose="020B0606020202030204" pitchFamily="34" charset="0"/>
              </a:rPr>
              <a:t>kelulusan</a:t>
            </a:r>
            <a:r>
              <a:rPr lang="en-US" sz="2550" dirty="0">
                <a:latin typeface="Arial Narrow" panose="020B0606020202030204" pitchFamily="34" charset="0"/>
              </a:rPr>
              <a:t> passing grade pada </a:t>
            </a:r>
            <a:r>
              <a:rPr lang="en-US" sz="2550" b="1" dirty="0" err="1">
                <a:solidFill>
                  <a:srgbClr val="FF0000"/>
                </a:solidFill>
                <a:latin typeface="Arial Narrow" panose="020B0606020202030204" pitchFamily="34" charset="0"/>
              </a:rPr>
              <a:t>seleksi</a:t>
            </a:r>
            <a:r>
              <a:rPr lang="en-US" sz="2550" b="1" dirty="0">
                <a:solidFill>
                  <a:srgbClr val="FF0000"/>
                </a:solidFill>
                <a:latin typeface="Arial Narrow" panose="020B0606020202030204" pitchFamily="34" charset="0"/>
              </a:rPr>
              <a:t> </a:t>
            </a:r>
            <a:r>
              <a:rPr lang="en-US" sz="2550" b="1" dirty="0" err="1">
                <a:solidFill>
                  <a:srgbClr val="FF0000"/>
                </a:solidFill>
                <a:latin typeface="Arial Narrow" panose="020B0606020202030204" pitchFamily="34" charset="0"/>
              </a:rPr>
              <a:t>kompetensi</a:t>
            </a:r>
            <a:r>
              <a:rPr lang="en-US" sz="2550" b="1" dirty="0">
                <a:solidFill>
                  <a:srgbClr val="FF0000"/>
                </a:solidFill>
                <a:latin typeface="Arial Narrow" panose="020B0606020202030204" pitchFamily="34" charset="0"/>
              </a:rPr>
              <a:t> </a:t>
            </a:r>
            <a:r>
              <a:rPr lang="en-US" sz="2550" b="1" dirty="0" err="1">
                <a:solidFill>
                  <a:srgbClr val="FF0000"/>
                </a:solidFill>
                <a:latin typeface="Arial Narrow" panose="020B0606020202030204" pitchFamily="34" charset="0"/>
              </a:rPr>
              <a:t>teknis</a:t>
            </a:r>
            <a:r>
              <a:rPr lang="en-US" sz="2550" dirty="0">
                <a:latin typeface="Arial Narrow" panose="020B0606020202030204" pitchFamily="34" charset="0"/>
              </a:rPr>
              <a:t>.</a:t>
            </a:r>
          </a:p>
          <a:p>
            <a:pPr marL="266700" indent="-266700" algn="just">
              <a:buAutoNum type="arabicPeriod"/>
            </a:pPr>
            <a:r>
              <a:rPr lang="en-US" sz="2550" dirty="0" err="1">
                <a:latin typeface="Arial Narrow" panose="020B0606020202030204" pitchFamily="34" charset="0"/>
              </a:rPr>
              <a:t>Seluruh</a:t>
            </a:r>
            <a:r>
              <a:rPr lang="en-US" sz="2550" dirty="0">
                <a:latin typeface="Arial Narrow" panose="020B0606020202030204" pitchFamily="34" charset="0"/>
              </a:rPr>
              <a:t> </a:t>
            </a:r>
            <a:r>
              <a:rPr lang="en-US" sz="2550" dirty="0" err="1">
                <a:latin typeface="Arial Narrow" panose="020B0606020202030204" pitchFamily="34" charset="0"/>
              </a:rPr>
              <a:t>seleksi</a:t>
            </a:r>
            <a:r>
              <a:rPr lang="en-US" sz="2550" dirty="0">
                <a:latin typeface="Arial Narrow" panose="020B0606020202030204" pitchFamily="34" charset="0"/>
              </a:rPr>
              <a:t> </a:t>
            </a:r>
            <a:r>
              <a:rPr lang="en-US" sz="2550" dirty="0" err="1">
                <a:latin typeface="Arial Narrow" panose="020B0606020202030204" pitchFamily="34" charset="0"/>
              </a:rPr>
              <a:t>kompetensi</a:t>
            </a:r>
            <a:r>
              <a:rPr lang="en-US" sz="2550" dirty="0">
                <a:latin typeface="Arial Narrow" panose="020B0606020202030204" pitchFamily="34" charset="0"/>
              </a:rPr>
              <a:t> </a:t>
            </a:r>
            <a:r>
              <a:rPr lang="en-US" sz="2550" dirty="0" err="1">
                <a:latin typeface="Arial Narrow" panose="020B0606020202030204" pitchFamily="34" charset="0"/>
              </a:rPr>
              <a:t>dilaksanakan</a:t>
            </a:r>
            <a:r>
              <a:rPr lang="en-US" sz="2550" dirty="0">
                <a:latin typeface="Arial Narrow" panose="020B0606020202030204" pitchFamily="34" charset="0"/>
              </a:rPr>
              <a:t> </a:t>
            </a:r>
            <a:r>
              <a:rPr lang="en-US" sz="2550" dirty="0" err="1">
                <a:latin typeface="Arial Narrow" panose="020B0606020202030204" pitchFamily="34" charset="0"/>
              </a:rPr>
              <a:t>menggunakan</a:t>
            </a:r>
            <a:r>
              <a:rPr lang="en-US" sz="2550" dirty="0">
                <a:latin typeface="Arial Narrow" panose="020B0606020202030204" pitchFamily="34" charset="0"/>
              </a:rPr>
              <a:t> CAT</a:t>
            </a:r>
          </a:p>
          <a:p>
            <a:pPr marL="266700" indent="-266700" algn="just">
              <a:buAutoNum type="arabicPeriod"/>
            </a:pPr>
            <a:r>
              <a:rPr lang="en-US" sz="2550" dirty="0">
                <a:latin typeface="Arial Narrow" panose="020B0606020202030204" pitchFamily="34" charset="0"/>
              </a:rPr>
              <a:t>Waktu </a:t>
            </a:r>
            <a:r>
              <a:rPr lang="en-US" sz="2550" dirty="0" err="1">
                <a:latin typeface="Arial Narrow" panose="020B0606020202030204" pitchFamily="34" charset="0"/>
              </a:rPr>
              <a:t>untuk</a:t>
            </a:r>
            <a:r>
              <a:rPr lang="en-US" sz="2550" dirty="0">
                <a:latin typeface="Arial Narrow" panose="020B0606020202030204" pitchFamily="34" charset="0"/>
              </a:rPr>
              <a:t> </a:t>
            </a:r>
            <a:r>
              <a:rPr lang="en-US" sz="2550" dirty="0" err="1">
                <a:latin typeface="Arial Narrow" panose="020B0606020202030204" pitchFamily="34" charset="0"/>
              </a:rPr>
              <a:t>seleksi</a:t>
            </a:r>
            <a:r>
              <a:rPr lang="en-US" sz="2550" dirty="0">
                <a:latin typeface="Arial Narrow" panose="020B0606020202030204" pitchFamily="34" charset="0"/>
              </a:rPr>
              <a:t> </a:t>
            </a:r>
            <a:r>
              <a:rPr lang="en-US" sz="2550" dirty="0" err="1">
                <a:latin typeface="Arial Narrow" panose="020B0606020202030204" pitchFamily="34" charset="0"/>
              </a:rPr>
              <a:t>Kompetensi</a:t>
            </a:r>
            <a:r>
              <a:rPr lang="en-US" sz="2550" dirty="0">
                <a:latin typeface="Arial Narrow" panose="020B0606020202030204" pitchFamily="34" charset="0"/>
              </a:rPr>
              <a:t> Teknis, </a:t>
            </a:r>
            <a:r>
              <a:rPr lang="en-US" sz="2550" dirty="0" err="1">
                <a:latin typeface="Arial Narrow" panose="020B0606020202030204" pitchFamily="34" charset="0"/>
              </a:rPr>
              <a:t>Manajerial</a:t>
            </a:r>
            <a:r>
              <a:rPr lang="en-US" sz="2550" dirty="0">
                <a:latin typeface="Arial Narrow" panose="020B0606020202030204" pitchFamily="34" charset="0"/>
              </a:rPr>
              <a:t> dan </a:t>
            </a:r>
            <a:r>
              <a:rPr lang="en-US" sz="2550" dirty="0" err="1">
                <a:latin typeface="Arial Narrow" panose="020B0606020202030204" pitchFamily="34" charset="0"/>
              </a:rPr>
              <a:t>Sosial</a:t>
            </a:r>
            <a:r>
              <a:rPr lang="en-US" sz="2550" dirty="0">
                <a:latin typeface="Arial Narrow" panose="020B0606020202030204" pitchFamily="34" charset="0"/>
              </a:rPr>
              <a:t> </a:t>
            </a:r>
            <a:r>
              <a:rPr lang="en-US" sz="2550" dirty="0" err="1">
                <a:latin typeface="Arial Narrow" panose="020B0606020202030204" pitchFamily="34" charset="0"/>
              </a:rPr>
              <a:t>Kultural</a:t>
            </a:r>
            <a:r>
              <a:rPr lang="en-US" sz="2550" dirty="0">
                <a:latin typeface="Arial Narrow" panose="020B0606020202030204" pitchFamily="34" charset="0"/>
              </a:rPr>
              <a:t> </a:t>
            </a:r>
            <a:r>
              <a:rPr lang="en-US" sz="2550" dirty="0" err="1">
                <a:latin typeface="Arial Narrow" panose="020B0606020202030204" pitchFamily="34" charset="0"/>
              </a:rPr>
              <a:t>adalah</a:t>
            </a:r>
            <a:r>
              <a:rPr lang="en-US" sz="2550" dirty="0">
                <a:latin typeface="Arial Narrow" panose="020B0606020202030204" pitchFamily="34" charset="0"/>
              </a:rPr>
              <a:t> 120 </a:t>
            </a:r>
            <a:r>
              <a:rPr lang="en-US" sz="2550" dirty="0" err="1">
                <a:latin typeface="Arial Narrow" panose="020B0606020202030204" pitchFamily="34" charset="0"/>
              </a:rPr>
              <a:t>Menit</a:t>
            </a:r>
            <a:r>
              <a:rPr lang="en-US" sz="2550" dirty="0">
                <a:latin typeface="Arial Narrow" panose="020B0606020202030204" pitchFamily="34" charset="0"/>
              </a:rPr>
              <a:t>, dan </a:t>
            </a:r>
            <a:r>
              <a:rPr lang="en-US" sz="2550" dirty="0" err="1">
                <a:latin typeface="Arial Narrow" panose="020B0606020202030204" pitchFamily="34" charset="0"/>
              </a:rPr>
              <a:t>Wawancara</a:t>
            </a:r>
            <a:r>
              <a:rPr lang="en-US" sz="2550" dirty="0">
                <a:latin typeface="Arial Narrow" panose="020B0606020202030204" pitchFamily="34" charset="0"/>
              </a:rPr>
              <a:t> 10 </a:t>
            </a:r>
            <a:r>
              <a:rPr lang="en-US" sz="2550" dirty="0" err="1">
                <a:latin typeface="Arial Narrow" panose="020B0606020202030204" pitchFamily="34" charset="0"/>
              </a:rPr>
              <a:t>Menit</a:t>
            </a:r>
            <a:r>
              <a:rPr lang="en-US" sz="2550" dirty="0">
                <a:latin typeface="Arial Narrow" panose="020B0606020202030204" pitchFamily="34" charset="0"/>
              </a:rPr>
              <a:t>.</a:t>
            </a:r>
          </a:p>
        </p:txBody>
      </p:sp>
      <p:sp>
        <p:nvSpPr>
          <p:cNvPr id="18" name="TextBox 17">
            <a:extLst>
              <a:ext uri="{FF2B5EF4-FFF2-40B4-BE49-F238E27FC236}">
                <a16:creationId xmlns:a16="http://schemas.microsoft.com/office/drawing/2014/main" id="{9650DD4A-F34D-9F96-93DB-3B02567B54D5}"/>
              </a:ext>
            </a:extLst>
          </p:cNvPr>
          <p:cNvSpPr txBox="1"/>
          <p:nvPr/>
        </p:nvSpPr>
        <p:spPr>
          <a:xfrm>
            <a:off x="12191533" y="8336807"/>
            <a:ext cx="5985095" cy="923330"/>
          </a:xfrm>
          <a:prstGeom prst="rect">
            <a:avLst/>
          </a:prstGeom>
          <a:noFill/>
        </p:spPr>
        <p:txBody>
          <a:bodyPr wrap="square">
            <a:spAutoFit/>
          </a:bodyPr>
          <a:lstStyle/>
          <a:p>
            <a:pPr algn="just"/>
            <a:r>
              <a:rPr lang="en-US" b="1" i="1" dirty="0">
                <a:solidFill>
                  <a:srgbClr val="FF0000"/>
                </a:solidFill>
                <a:latin typeface="Arial Narrow" panose="020B0606020202030204" pitchFamily="34" charset="0"/>
              </a:rPr>
              <a:t>*) Passing Grade 130 pada </a:t>
            </a:r>
            <a:r>
              <a:rPr lang="en-US" b="1" i="1" dirty="0" err="1">
                <a:solidFill>
                  <a:srgbClr val="FF0000"/>
                </a:solidFill>
                <a:latin typeface="Arial Narrow" panose="020B0606020202030204" pitchFamily="34" charset="0"/>
              </a:rPr>
              <a:t>Kompetensi</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Manajerial</a:t>
            </a:r>
            <a:r>
              <a:rPr lang="en-US" b="1" i="1" dirty="0">
                <a:solidFill>
                  <a:srgbClr val="FF0000"/>
                </a:solidFill>
                <a:latin typeface="Arial Narrow" panose="020B0606020202030204" pitchFamily="34" charset="0"/>
              </a:rPr>
              <a:t> dan </a:t>
            </a:r>
            <a:r>
              <a:rPr lang="en-US" b="1" i="1" dirty="0" err="1">
                <a:solidFill>
                  <a:srgbClr val="FF0000"/>
                </a:solidFill>
                <a:latin typeface="Arial Narrow" panose="020B0606020202030204" pitchFamily="34" charset="0"/>
              </a:rPr>
              <a:t>Sosial</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Kultural</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adalah</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penjumlahan</a:t>
            </a:r>
            <a:r>
              <a:rPr lang="en-US" b="1" i="1" dirty="0">
                <a:solidFill>
                  <a:srgbClr val="FF0000"/>
                </a:solidFill>
                <a:latin typeface="Arial Narrow" panose="020B0606020202030204" pitchFamily="34" charset="0"/>
              </a:rPr>
              <a:t> pada </a:t>
            </a:r>
            <a:r>
              <a:rPr lang="en-US" b="1" i="1" dirty="0" err="1">
                <a:solidFill>
                  <a:srgbClr val="FF0000"/>
                </a:solidFill>
                <a:latin typeface="Arial Narrow" panose="020B0606020202030204" pitchFamily="34" charset="0"/>
              </a:rPr>
              <a:t>kedua</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kompetensi</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teknis</a:t>
            </a:r>
            <a:r>
              <a:rPr lang="en-US" b="1" i="1" dirty="0">
                <a:solidFill>
                  <a:srgbClr val="FF0000"/>
                </a:solidFill>
                <a:latin typeface="Arial Narrow" panose="020B0606020202030204" pitchFamily="34" charset="0"/>
              </a:rPr>
              <a:t> </a:t>
            </a:r>
            <a:r>
              <a:rPr lang="en-US" b="1" i="1" dirty="0" err="1">
                <a:solidFill>
                  <a:srgbClr val="FF0000"/>
                </a:solidFill>
                <a:latin typeface="Arial Narrow" panose="020B0606020202030204" pitchFamily="34" charset="0"/>
              </a:rPr>
              <a:t>tersebut</a:t>
            </a:r>
            <a:r>
              <a:rPr lang="en-US" b="1" i="1" dirty="0">
                <a:solidFill>
                  <a:srgbClr val="FF0000"/>
                </a:solidFill>
                <a:latin typeface="Arial Narrow" panose="020B0606020202030204" pitchFamily="34" charset="0"/>
              </a:rPr>
              <a:t>.</a:t>
            </a:r>
            <a:endParaRPr lang="en-ID" b="1" i="1" dirty="0">
              <a:solidFill>
                <a:srgbClr val="FF0000"/>
              </a:solidFill>
            </a:endParaRPr>
          </a:p>
        </p:txBody>
      </p:sp>
      <p:sp>
        <p:nvSpPr>
          <p:cNvPr id="2" name="Freeform 2">
            <a:extLst>
              <a:ext uri="{FF2B5EF4-FFF2-40B4-BE49-F238E27FC236}">
                <a16:creationId xmlns:a16="http://schemas.microsoft.com/office/drawing/2014/main" id="{E67BFDDC-5661-8F08-E67C-4ED41DC8A846}"/>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dirty="0"/>
          </a:p>
        </p:txBody>
      </p:sp>
      <p:sp>
        <p:nvSpPr>
          <p:cNvPr id="19" name="TextBox 5">
            <a:extLst>
              <a:ext uri="{FF2B5EF4-FFF2-40B4-BE49-F238E27FC236}">
                <a16:creationId xmlns:a16="http://schemas.microsoft.com/office/drawing/2014/main" id="{13C12E46-BBDB-C1C3-D07E-D963C3138D5F}"/>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20" name="Freeform 6">
            <a:extLst>
              <a:ext uri="{FF2B5EF4-FFF2-40B4-BE49-F238E27FC236}">
                <a16:creationId xmlns:a16="http://schemas.microsoft.com/office/drawing/2014/main" id="{C43F74EE-9614-6A73-4957-ED8ED19EE563}"/>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21" name="TextBox 7">
            <a:extLst>
              <a:ext uri="{FF2B5EF4-FFF2-40B4-BE49-F238E27FC236}">
                <a16:creationId xmlns:a16="http://schemas.microsoft.com/office/drawing/2014/main" id="{C3C9D365-CF5C-8F70-1FE2-77D4B33B0CA1}"/>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104391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FA12E2-5DCA-E40B-7811-A485EA63050B}"/>
              </a:ext>
            </a:extLst>
          </p:cNvPr>
          <p:cNvSpPr>
            <a:spLocks noGrp="1"/>
          </p:cNvSpPr>
          <p:nvPr>
            <p:ph type="sldNum" sz="quarter" idx="12"/>
          </p:nvPr>
        </p:nvSpPr>
        <p:spPr/>
        <p:txBody>
          <a:bodyPr/>
          <a:lstStyle/>
          <a:p>
            <a:pPr marL="57150">
              <a:spcBef>
                <a:spcPts val="381"/>
              </a:spcBef>
            </a:pPr>
            <a:fld id="{81D60167-4931-47E6-BA6A-407CBD079E47}" type="slidenum">
              <a:rPr lang="en-US" spc="-8"/>
              <a:pPr marL="57150">
                <a:spcBef>
                  <a:spcPts val="381"/>
                </a:spcBef>
              </a:pPr>
              <a:t>27</a:t>
            </a:fld>
            <a:endParaRPr lang="en-US" spc="-8" dirty="0"/>
          </a:p>
        </p:txBody>
      </p:sp>
      <p:sp>
        <p:nvSpPr>
          <p:cNvPr id="3" name="object 4">
            <a:extLst>
              <a:ext uri="{FF2B5EF4-FFF2-40B4-BE49-F238E27FC236}">
                <a16:creationId xmlns:a16="http://schemas.microsoft.com/office/drawing/2014/main" id="{0EB6749F-C5D8-6D9E-3E9A-2C91E04828A8}"/>
              </a:ext>
            </a:extLst>
          </p:cNvPr>
          <p:cNvSpPr txBox="1">
            <a:spLocks/>
          </p:cNvSpPr>
          <p:nvPr/>
        </p:nvSpPr>
        <p:spPr>
          <a:xfrm>
            <a:off x="0" y="0"/>
            <a:ext cx="13106400" cy="757900"/>
          </a:xfrm>
          <a:prstGeom prst="rect">
            <a:avLst/>
          </a:prstGeom>
          <a:solidFill>
            <a:srgbClr val="FFC000"/>
          </a:solidFill>
        </p:spPr>
        <p:txBody>
          <a:bodyPr vert="horz" wrap="square" lIns="0" tIns="19050" rIns="0" bIns="0" rtlCol="0">
            <a:spAutoFit/>
          </a:bodyPr>
          <a:lstStyle>
            <a:lvl1pPr>
              <a:defRPr sz="1800" b="1" i="0">
                <a:solidFill>
                  <a:schemeClr val="tx1"/>
                </a:solidFill>
                <a:latin typeface="Courier New"/>
                <a:ea typeface="+mj-ea"/>
                <a:cs typeface="Courier New"/>
              </a:defRPr>
            </a:lvl1pPr>
          </a:lstStyle>
          <a:p>
            <a:pPr marL="19050">
              <a:spcBef>
                <a:spcPts val="150"/>
              </a:spcBef>
            </a:pPr>
            <a:r>
              <a:rPr lang="it-IT" sz="4800" kern="0" spc="-83" dirty="0">
                <a:latin typeface="Tahoma"/>
                <a:cs typeface="Tahoma"/>
              </a:rPr>
              <a:t>MATERI POKOK SOAL KOMPETENSI TEKNIS</a:t>
            </a:r>
            <a:endParaRPr lang="it-IT" sz="4800" kern="0" dirty="0">
              <a:latin typeface="Tahoma"/>
              <a:cs typeface="Tahoma"/>
            </a:endParaRPr>
          </a:p>
        </p:txBody>
      </p:sp>
      <p:sp>
        <p:nvSpPr>
          <p:cNvPr id="4" name="TextBox 3">
            <a:extLst>
              <a:ext uri="{FF2B5EF4-FFF2-40B4-BE49-F238E27FC236}">
                <a16:creationId xmlns:a16="http://schemas.microsoft.com/office/drawing/2014/main" id="{A3E4536C-5D5B-E9AF-675F-E42EF4535F92}"/>
              </a:ext>
            </a:extLst>
          </p:cNvPr>
          <p:cNvSpPr txBox="1"/>
          <p:nvPr/>
        </p:nvSpPr>
        <p:spPr>
          <a:xfrm>
            <a:off x="1" y="881339"/>
            <a:ext cx="12925883" cy="1338828"/>
          </a:xfrm>
          <a:prstGeom prst="rect">
            <a:avLst/>
          </a:prstGeom>
          <a:noFill/>
        </p:spPr>
        <p:txBody>
          <a:bodyPr wrap="square">
            <a:spAutoFit/>
          </a:bodyPr>
          <a:lstStyle/>
          <a:p>
            <a:pPr algn="just"/>
            <a:r>
              <a:rPr lang="en-US" sz="2700" b="1" i="1" dirty="0" err="1">
                <a:solidFill>
                  <a:srgbClr val="FF0000"/>
                </a:solidFill>
                <a:latin typeface="Arial Narrow" panose="020B0606020202030204" pitchFamily="34" charset="0"/>
              </a:rPr>
              <a:t>Sumber</a:t>
            </a:r>
            <a:r>
              <a:rPr lang="en-US" sz="2700" b="1" i="1" dirty="0">
                <a:solidFill>
                  <a:srgbClr val="FF0000"/>
                </a:solidFill>
                <a:latin typeface="Arial Narrow" panose="020B0606020202030204" pitchFamily="34" charset="0"/>
              </a:rPr>
              <a:t>: </a:t>
            </a:r>
            <a:r>
              <a:rPr lang="en-US" sz="2700" b="1" i="1" dirty="0">
                <a:latin typeface="Arial Narrow" panose="020B0606020202030204" pitchFamily="34" charset="0"/>
              </a:rPr>
              <a:t>Surat Menteri PANRB </a:t>
            </a:r>
            <a:r>
              <a:rPr lang="en-US" sz="2700" b="1" i="1" dirty="0" err="1">
                <a:latin typeface="Arial Narrow" panose="020B0606020202030204" pitchFamily="34" charset="0"/>
              </a:rPr>
              <a:t>kepada</a:t>
            </a:r>
            <a:r>
              <a:rPr lang="en-US" sz="2700" b="1" i="1" dirty="0">
                <a:latin typeface="Arial Narrow" panose="020B0606020202030204" pitchFamily="34" charset="0"/>
              </a:rPr>
              <a:t> PPK Pusat dan Daerah </a:t>
            </a:r>
            <a:r>
              <a:rPr lang="en-US" sz="2700" b="1" i="1" dirty="0" err="1">
                <a:latin typeface="Arial Narrow" panose="020B0606020202030204" pitchFamily="34" charset="0"/>
              </a:rPr>
              <a:t>Nomor</a:t>
            </a:r>
            <a:r>
              <a:rPr lang="en-US" sz="2700" b="1" i="1" dirty="0">
                <a:latin typeface="Arial Narrow" panose="020B0606020202030204" pitchFamily="34" charset="0"/>
              </a:rPr>
              <a:t> B/275/M.SM.01.00/2023, </a:t>
            </a:r>
            <a:r>
              <a:rPr lang="en-US" sz="2700" b="1" i="1" dirty="0" err="1">
                <a:latin typeface="Arial Narrow" panose="020B0606020202030204" pitchFamily="34" charset="0"/>
              </a:rPr>
              <a:t>tanggal</a:t>
            </a:r>
            <a:r>
              <a:rPr lang="en-US" sz="2700" b="1" i="1" dirty="0">
                <a:latin typeface="Arial Narrow" panose="020B0606020202030204" pitchFamily="34" charset="0"/>
              </a:rPr>
              <a:t> 8 </a:t>
            </a:r>
            <a:r>
              <a:rPr lang="en-US" sz="2700" b="1" i="1" dirty="0" err="1">
                <a:latin typeface="Arial Narrow" panose="020B0606020202030204" pitchFamily="34" charset="0"/>
              </a:rPr>
              <a:t>Februari</a:t>
            </a:r>
            <a:r>
              <a:rPr lang="en-US" sz="2700" b="1" i="1" dirty="0">
                <a:latin typeface="Arial Narrow" panose="020B0606020202030204" pitchFamily="34" charset="0"/>
              </a:rPr>
              <a:t> 2023, </a:t>
            </a:r>
            <a:r>
              <a:rPr lang="en-US" sz="2700" b="1" i="1" dirty="0" err="1">
                <a:latin typeface="Arial Narrow" panose="020B0606020202030204" pitchFamily="34" charset="0"/>
              </a:rPr>
              <a:t>hal</a:t>
            </a:r>
            <a:r>
              <a:rPr lang="en-US" sz="2700" b="1" i="1" dirty="0">
                <a:latin typeface="Arial Narrow" panose="020B0606020202030204" pitchFamily="34" charset="0"/>
              </a:rPr>
              <a:t> </a:t>
            </a:r>
            <a:r>
              <a:rPr lang="en-US" sz="2700" b="1" i="1" dirty="0" err="1">
                <a:latin typeface="Arial Narrow" panose="020B0606020202030204" pitchFamily="34" charset="0"/>
              </a:rPr>
              <a:t>Materi</a:t>
            </a:r>
            <a:r>
              <a:rPr lang="en-US" sz="2700" b="1" i="1" dirty="0">
                <a:latin typeface="Arial Narrow" panose="020B0606020202030204" pitchFamily="34" charset="0"/>
              </a:rPr>
              <a:t> </a:t>
            </a:r>
            <a:r>
              <a:rPr lang="en-US" sz="2700" b="1" i="1" dirty="0" err="1">
                <a:latin typeface="Arial Narrow" panose="020B0606020202030204" pitchFamily="34" charset="0"/>
              </a:rPr>
              <a:t>Pokok</a:t>
            </a:r>
            <a:r>
              <a:rPr lang="en-US" sz="2700" b="1" i="1" dirty="0">
                <a:latin typeface="Arial Narrow" panose="020B0606020202030204" pitchFamily="34" charset="0"/>
              </a:rPr>
              <a:t> </a:t>
            </a:r>
            <a:r>
              <a:rPr lang="en-US" sz="2700" b="1" i="1" dirty="0" err="1">
                <a:latin typeface="Arial Narrow" panose="020B0606020202030204" pitchFamily="34" charset="0"/>
              </a:rPr>
              <a:t>Soal</a:t>
            </a:r>
            <a:r>
              <a:rPr lang="en-US" sz="2700" b="1" i="1" dirty="0">
                <a:latin typeface="Arial Narrow" panose="020B0606020202030204" pitchFamily="34" charset="0"/>
              </a:rPr>
              <a:t> </a:t>
            </a:r>
            <a:r>
              <a:rPr lang="en-US" sz="2700" b="1" i="1" dirty="0" err="1">
                <a:latin typeface="Arial Narrow" panose="020B0606020202030204" pitchFamily="34" charset="0"/>
              </a:rPr>
              <a:t>Seleksi</a:t>
            </a:r>
            <a:r>
              <a:rPr lang="en-US" sz="2700" b="1" i="1" dirty="0">
                <a:latin typeface="Arial Narrow" panose="020B0606020202030204" pitchFamily="34" charset="0"/>
              </a:rPr>
              <a:t> </a:t>
            </a:r>
            <a:r>
              <a:rPr lang="en-US" sz="2700" b="1" i="1" dirty="0" err="1">
                <a:latin typeface="Arial Narrow" panose="020B0606020202030204" pitchFamily="34" charset="0"/>
              </a:rPr>
              <a:t>Kompetensi</a:t>
            </a:r>
            <a:r>
              <a:rPr lang="en-US" sz="2700" b="1" i="1" dirty="0">
                <a:latin typeface="Arial Narrow" panose="020B0606020202030204" pitchFamily="34" charset="0"/>
              </a:rPr>
              <a:t> Teknis </a:t>
            </a:r>
            <a:r>
              <a:rPr lang="en-US" sz="2700" b="1" i="1" dirty="0" err="1">
                <a:latin typeface="Arial Narrow" panose="020B0606020202030204" pitchFamily="34" charset="0"/>
              </a:rPr>
              <a:t>dengan</a:t>
            </a:r>
            <a:r>
              <a:rPr lang="en-US" sz="2700" b="1" i="1" dirty="0">
                <a:latin typeface="Arial Narrow" panose="020B0606020202030204" pitchFamily="34" charset="0"/>
              </a:rPr>
              <a:t> CAT </a:t>
            </a:r>
            <a:r>
              <a:rPr lang="en-US" sz="2700" b="1" i="1" dirty="0" err="1">
                <a:latin typeface="Arial Narrow" panose="020B0606020202030204" pitchFamily="34" charset="0"/>
              </a:rPr>
              <a:t>untuk</a:t>
            </a:r>
            <a:r>
              <a:rPr lang="en-US" sz="2700" b="1" i="1" dirty="0">
                <a:latin typeface="Arial Narrow" panose="020B0606020202030204" pitchFamily="34" charset="0"/>
              </a:rPr>
              <a:t> </a:t>
            </a:r>
            <a:r>
              <a:rPr lang="en-US" sz="2700" b="1" i="1" dirty="0" err="1">
                <a:latin typeface="Arial Narrow" panose="020B0606020202030204" pitchFamily="34" charset="0"/>
              </a:rPr>
              <a:t>Seleksi</a:t>
            </a:r>
            <a:r>
              <a:rPr lang="en-US" sz="2700" b="1" i="1" dirty="0">
                <a:latin typeface="Arial Narrow" panose="020B0606020202030204" pitchFamily="34" charset="0"/>
              </a:rPr>
              <a:t> </a:t>
            </a:r>
            <a:r>
              <a:rPr lang="en-US" sz="2700" b="1" i="1" dirty="0" err="1">
                <a:latin typeface="Arial Narrow" panose="020B0606020202030204" pitchFamily="34" charset="0"/>
              </a:rPr>
              <a:t>Pengadaan</a:t>
            </a:r>
            <a:r>
              <a:rPr lang="en-US" sz="2700" b="1" i="1" dirty="0">
                <a:latin typeface="Arial Narrow" panose="020B0606020202030204" pitchFamily="34" charset="0"/>
              </a:rPr>
              <a:t> PPPK TA 2022</a:t>
            </a:r>
            <a:endParaRPr lang="en-ID" sz="2700" b="1" i="1" dirty="0"/>
          </a:p>
        </p:txBody>
      </p:sp>
      <p:pic>
        <p:nvPicPr>
          <p:cNvPr id="6" name="Picture 5">
            <a:extLst>
              <a:ext uri="{FF2B5EF4-FFF2-40B4-BE49-F238E27FC236}">
                <a16:creationId xmlns:a16="http://schemas.microsoft.com/office/drawing/2014/main" id="{72797868-BFF6-F116-2204-C4403996241E}"/>
              </a:ext>
            </a:extLst>
          </p:cNvPr>
          <p:cNvPicPr>
            <a:picLocks noChangeAspect="1"/>
          </p:cNvPicPr>
          <p:nvPr/>
        </p:nvPicPr>
        <p:blipFill>
          <a:blip r:embed="rId2"/>
          <a:stretch>
            <a:fillRect/>
          </a:stretch>
        </p:blipFill>
        <p:spPr>
          <a:xfrm>
            <a:off x="442175" y="2389771"/>
            <a:ext cx="10681167" cy="4041155"/>
          </a:xfrm>
          <a:prstGeom prst="rect">
            <a:avLst/>
          </a:prstGeom>
        </p:spPr>
      </p:pic>
      <p:pic>
        <p:nvPicPr>
          <p:cNvPr id="8" name="Picture 7">
            <a:extLst>
              <a:ext uri="{FF2B5EF4-FFF2-40B4-BE49-F238E27FC236}">
                <a16:creationId xmlns:a16="http://schemas.microsoft.com/office/drawing/2014/main" id="{95AAD3D1-AA9D-77F4-6A90-38422B55D6C7}"/>
              </a:ext>
            </a:extLst>
          </p:cNvPr>
          <p:cNvPicPr>
            <a:picLocks noChangeAspect="1"/>
          </p:cNvPicPr>
          <p:nvPr/>
        </p:nvPicPr>
        <p:blipFill>
          <a:blip r:embed="rId3"/>
          <a:stretch>
            <a:fillRect/>
          </a:stretch>
        </p:blipFill>
        <p:spPr>
          <a:xfrm>
            <a:off x="7264212" y="6527931"/>
            <a:ext cx="11023788" cy="3759069"/>
          </a:xfrm>
          <a:prstGeom prst="rect">
            <a:avLst/>
          </a:prstGeom>
        </p:spPr>
      </p:pic>
      <p:sp>
        <p:nvSpPr>
          <p:cNvPr id="9" name="TextBox 8">
            <a:extLst>
              <a:ext uri="{FF2B5EF4-FFF2-40B4-BE49-F238E27FC236}">
                <a16:creationId xmlns:a16="http://schemas.microsoft.com/office/drawing/2014/main" id="{F68BA513-28F1-BC5F-3851-53105567CEA0}"/>
              </a:ext>
            </a:extLst>
          </p:cNvPr>
          <p:cNvSpPr txBox="1"/>
          <p:nvPr/>
        </p:nvSpPr>
        <p:spPr>
          <a:xfrm>
            <a:off x="12118707" y="4036787"/>
            <a:ext cx="5929542" cy="646331"/>
          </a:xfrm>
          <a:prstGeom prst="rect">
            <a:avLst/>
          </a:prstGeom>
          <a:noFill/>
        </p:spPr>
        <p:txBody>
          <a:bodyPr wrap="square">
            <a:spAutoFit/>
          </a:bodyPr>
          <a:lstStyle/>
          <a:p>
            <a:pPr algn="just"/>
            <a:r>
              <a:rPr lang="en-US" sz="3600" b="1" i="1" dirty="0" err="1">
                <a:solidFill>
                  <a:srgbClr val="FF0000"/>
                </a:solidFill>
                <a:latin typeface="Arial Narrow" panose="020B0606020202030204" pitchFamily="34" charset="0"/>
              </a:rPr>
              <a:t>Analis</a:t>
            </a:r>
            <a:r>
              <a:rPr lang="en-US" sz="3600" b="1" i="1" dirty="0">
                <a:solidFill>
                  <a:srgbClr val="FF0000"/>
                </a:solidFill>
                <a:latin typeface="Arial Narrow" panose="020B0606020202030204" pitchFamily="34" charset="0"/>
              </a:rPr>
              <a:t> </a:t>
            </a:r>
            <a:r>
              <a:rPr lang="en-US" sz="3600" b="1" i="1" dirty="0" err="1">
                <a:solidFill>
                  <a:srgbClr val="FF0000"/>
                </a:solidFill>
                <a:latin typeface="Arial Narrow" panose="020B0606020202030204" pitchFamily="34" charset="0"/>
              </a:rPr>
              <a:t>Kebakaran</a:t>
            </a:r>
            <a:r>
              <a:rPr lang="en-US" sz="3600" b="1" i="1" dirty="0">
                <a:solidFill>
                  <a:srgbClr val="FF0000"/>
                </a:solidFill>
                <a:latin typeface="Arial Narrow" panose="020B0606020202030204" pitchFamily="34" charset="0"/>
              </a:rPr>
              <a:t> Ahli </a:t>
            </a:r>
            <a:r>
              <a:rPr lang="en-US" sz="3600" b="1" i="1" dirty="0" err="1">
                <a:solidFill>
                  <a:srgbClr val="FF0000"/>
                </a:solidFill>
                <a:latin typeface="Arial Narrow" panose="020B0606020202030204" pitchFamily="34" charset="0"/>
              </a:rPr>
              <a:t>Pertama</a:t>
            </a:r>
            <a:endParaRPr lang="en-ID" sz="3600" b="1" i="1" dirty="0"/>
          </a:p>
        </p:txBody>
      </p:sp>
      <p:sp>
        <p:nvSpPr>
          <p:cNvPr id="10" name="Arrow: Right 9">
            <a:extLst>
              <a:ext uri="{FF2B5EF4-FFF2-40B4-BE49-F238E27FC236}">
                <a16:creationId xmlns:a16="http://schemas.microsoft.com/office/drawing/2014/main" id="{B85B5764-B0A0-CB07-D526-AD5453BD8D9D}"/>
              </a:ext>
            </a:extLst>
          </p:cNvPr>
          <p:cNvSpPr/>
          <p:nvPr/>
        </p:nvSpPr>
        <p:spPr>
          <a:xfrm rot="10800000">
            <a:off x="11311579" y="4081938"/>
            <a:ext cx="618893" cy="60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11" name="TextBox 10">
            <a:extLst>
              <a:ext uri="{FF2B5EF4-FFF2-40B4-BE49-F238E27FC236}">
                <a16:creationId xmlns:a16="http://schemas.microsoft.com/office/drawing/2014/main" id="{4BB93F4E-C55C-488C-287A-A72298B48159}"/>
              </a:ext>
            </a:extLst>
          </p:cNvPr>
          <p:cNvSpPr txBox="1"/>
          <p:nvPr/>
        </p:nvSpPr>
        <p:spPr>
          <a:xfrm>
            <a:off x="1405053" y="7567707"/>
            <a:ext cx="4164981" cy="1200329"/>
          </a:xfrm>
          <a:prstGeom prst="rect">
            <a:avLst/>
          </a:prstGeom>
          <a:noFill/>
        </p:spPr>
        <p:txBody>
          <a:bodyPr wrap="square">
            <a:spAutoFit/>
          </a:bodyPr>
          <a:lstStyle/>
          <a:p>
            <a:pPr algn="just"/>
            <a:r>
              <a:rPr lang="en-US" sz="3600" b="1" i="1" dirty="0" err="1">
                <a:solidFill>
                  <a:srgbClr val="FF0000"/>
                </a:solidFill>
                <a:latin typeface="Arial Narrow" panose="020B0606020202030204" pitchFamily="34" charset="0"/>
              </a:rPr>
              <a:t>Pemadam</a:t>
            </a:r>
            <a:r>
              <a:rPr lang="en-US" sz="3600" b="1" i="1" dirty="0">
                <a:solidFill>
                  <a:srgbClr val="FF0000"/>
                </a:solidFill>
                <a:latin typeface="Arial Narrow" panose="020B0606020202030204" pitchFamily="34" charset="0"/>
              </a:rPr>
              <a:t> </a:t>
            </a:r>
            <a:r>
              <a:rPr lang="en-US" sz="3600" b="1" i="1" dirty="0" err="1">
                <a:solidFill>
                  <a:srgbClr val="FF0000"/>
                </a:solidFill>
                <a:latin typeface="Arial Narrow" panose="020B0606020202030204" pitchFamily="34" charset="0"/>
              </a:rPr>
              <a:t>Kebakaran</a:t>
            </a:r>
            <a:r>
              <a:rPr lang="en-US" sz="3600" b="1" i="1" dirty="0">
                <a:solidFill>
                  <a:srgbClr val="FF0000"/>
                </a:solidFill>
                <a:latin typeface="Arial Narrow" panose="020B0606020202030204" pitchFamily="34" charset="0"/>
              </a:rPr>
              <a:t> </a:t>
            </a:r>
            <a:r>
              <a:rPr lang="en-US" sz="3600" b="1" i="1" dirty="0" err="1">
                <a:solidFill>
                  <a:srgbClr val="FF0000"/>
                </a:solidFill>
                <a:latin typeface="Arial Narrow" panose="020B0606020202030204" pitchFamily="34" charset="0"/>
              </a:rPr>
              <a:t>Pemula</a:t>
            </a:r>
            <a:r>
              <a:rPr lang="en-US" sz="3600" b="1" i="1" dirty="0">
                <a:solidFill>
                  <a:srgbClr val="FF0000"/>
                </a:solidFill>
                <a:latin typeface="Arial Narrow" panose="020B0606020202030204" pitchFamily="34" charset="0"/>
              </a:rPr>
              <a:t> dan </a:t>
            </a:r>
            <a:r>
              <a:rPr lang="en-US" sz="3600" b="1" i="1" dirty="0" err="1">
                <a:solidFill>
                  <a:srgbClr val="FF0000"/>
                </a:solidFill>
                <a:latin typeface="Arial Narrow" panose="020B0606020202030204" pitchFamily="34" charset="0"/>
              </a:rPr>
              <a:t>Terampil</a:t>
            </a:r>
            <a:endParaRPr lang="en-ID" sz="3600" b="1" i="1" dirty="0"/>
          </a:p>
        </p:txBody>
      </p:sp>
      <p:sp>
        <p:nvSpPr>
          <p:cNvPr id="12" name="Arrow: Right 11">
            <a:extLst>
              <a:ext uri="{FF2B5EF4-FFF2-40B4-BE49-F238E27FC236}">
                <a16:creationId xmlns:a16="http://schemas.microsoft.com/office/drawing/2014/main" id="{AC8031CB-2165-895F-A20A-73ED48A19C99}"/>
              </a:ext>
            </a:extLst>
          </p:cNvPr>
          <p:cNvSpPr/>
          <p:nvPr/>
        </p:nvSpPr>
        <p:spPr>
          <a:xfrm>
            <a:off x="6107677" y="7889858"/>
            <a:ext cx="618893" cy="60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16" name="Freeform 2">
            <a:extLst>
              <a:ext uri="{FF2B5EF4-FFF2-40B4-BE49-F238E27FC236}">
                <a16:creationId xmlns:a16="http://schemas.microsoft.com/office/drawing/2014/main" id="{87B2D8A9-D376-C1CB-ADF8-322E1593B819}"/>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dirty="0"/>
          </a:p>
        </p:txBody>
      </p:sp>
      <p:sp>
        <p:nvSpPr>
          <p:cNvPr id="17" name="Freeform 8">
            <a:extLst>
              <a:ext uri="{FF2B5EF4-FFF2-40B4-BE49-F238E27FC236}">
                <a16:creationId xmlns:a16="http://schemas.microsoft.com/office/drawing/2014/main" id="{B522BA01-37E1-CB1C-3516-EAA6DCB9280C}"/>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Tree>
    <p:extLst>
      <p:ext uri="{BB962C8B-B14F-4D97-AF65-F5344CB8AC3E}">
        <p14:creationId xmlns:p14="http://schemas.microsoft.com/office/powerpoint/2010/main" val="141613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4F68EB-301D-B95D-03D2-26A5BEA69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8261" y="6482793"/>
            <a:ext cx="1864466" cy="2807805"/>
          </a:xfrm>
          <a:prstGeom prst="rect">
            <a:avLst/>
          </a:prstGeom>
        </p:spPr>
      </p:pic>
      <p:sp>
        <p:nvSpPr>
          <p:cNvPr id="4" name="TextBox 3">
            <a:extLst>
              <a:ext uri="{FF2B5EF4-FFF2-40B4-BE49-F238E27FC236}">
                <a16:creationId xmlns:a16="http://schemas.microsoft.com/office/drawing/2014/main" id="{5C906E96-30FA-4ECA-A074-DFD3C2EDF54C}"/>
              </a:ext>
            </a:extLst>
          </p:cNvPr>
          <p:cNvSpPr txBox="1"/>
          <p:nvPr/>
        </p:nvSpPr>
        <p:spPr>
          <a:xfrm flipH="1">
            <a:off x="17145000" y="9686835"/>
            <a:ext cx="972996" cy="553998"/>
          </a:xfrm>
          <a:prstGeom prst="rect">
            <a:avLst/>
          </a:prstGeom>
          <a:noFill/>
        </p:spPr>
        <p:txBody>
          <a:bodyPr wrap="square">
            <a:spAutoFit/>
          </a:bodyPr>
          <a:lstStyle/>
          <a:p>
            <a:pPr algn="ctr" defTabSz="1371600">
              <a:defRPr/>
            </a:pPr>
            <a:fld id="{9681E556-FADF-4245-ACCD-13845DEB8DE6}" type="slidenum">
              <a:rPr lang="en-US" sz="3000" b="1">
                <a:solidFill>
                  <a:prstClr val="white"/>
                </a:solidFill>
                <a:latin typeface="Arial Black" panose="020B0A04020102020204" pitchFamily="34" charset="0"/>
                <a:ea typeface="Open Sans Extrabold" panose="020B0906030804020204" pitchFamily="34" charset="0"/>
                <a:cs typeface="Calibri Light" panose="020F0302020204030204" pitchFamily="34" charset="0"/>
              </a:rPr>
              <a:pPr algn="ctr" defTabSz="1371600">
                <a:defRPr/>
              </a:pPr>
              <a:t>28</a:t>
            </a:fld>
            <a:endParaRPr lang="en-US" sz="3000" b="1" dirty="0">
              <a:solidFill>
                <a:prstClr val="white"/>
              </a:solidFill>
              <a:latin typeface="Arial Black" panose="020B0A04020102020204" pitchFamily="34" charset="0"/>
              <a:ea typeface="Open Sans Extrabold" panose="020B090603080402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5D0EE17E-706F-E5BE-42AE-DFD6D0CF8486}"/>
              </a:ext>
            </a:extLst>
          </p:cNvPr>
          <p:cNvSpPr txBox="1"/>
          <p:nvPr/>
        </p:nvSpPr>
        <p:spPr>
          <a:xfrm>
            <a:off x="1487967" y="3804207"/>
            <a:ext cx="15896760" cy="2104230"/>
          </a:xfrm>
          <a:prstGeom prst="rect">
            <a:avLst/>
          </a:prstGeom>
          <a:noFill/>
        </p:spPr>
        <p:txBody>
          <a:bodyPr wrap="square">
            <a:spAutoFit/>
          </a:bodyPr>
          <a:lstStyle/>
          <a:p>
            <a:pPr lvl="0" algn="ctr">
              <a:lnSpc>
                <a:spcPct val="115000"/>
              </a:lnSpc>
            </a:pPr>
            <a:r>
              <a:rPr lang="en-US" sz="3900" b="1" dirty="0">
                <a:solidFill>
                  <a:srgbClr val="000000"/>
                </a:solidFill>
                <a:highlight>
                  <a:srgbClr val="FFFF00"/>
                </a:highlight>
                <a:latin typeface="Arial" panose="020B0604020202020204" pitchFamily="34" charset="0"/>
                <a:ea typeface="Times New Roman" panose="02020603050405020304" pitchFamily="18" charset="0"/>
              </a:rPr>
              <a:t>RENCANA INDUK SISTEM PENANGGULANGAN KEBAKARAN DAN PENYELAMATAN</a:t>
            </a:r>
          </a:p>
          <a:p>
            <a:pPr lvl="0" algn="ctr">
              <a:lnSpc>
                <a:spcPct val="115000"/>
              </a:lnSpc>
            </a:pPr>
            <a:r>
              <a:rPr lang="en-US" sz="3900" b="1" dirty="0">
                <a:solidFill>
                  <a:srgbClr val="000000"/>
                </a:solidFill>
                <a:highlight>
                  <a:srgbClr val="FFFF00"/>
                </a:highlight>
                <a:latin typeface="Arial" panose="020B0604020202020204" pitchFamily="34" charset="0"/>
                <a:cs typeface="Arial" pitchFamily="34" charset="0"/>
              </a:rPr>
              <a:t>(RISPKP)</a:t>
            </a:r>
            <a:endParaRPr lang="en-US" sz="3900" b="1" dirty="0">
              <a:highlight>
                <a:srgbClr val="FFFF00"/>
              </a:highlight>
              <a:latin typeface="Arial" pitchFamily="34" charset="0"/>
              <a:cs typeface="Arial" pitchFamily="34" charset="0"/>
            </a:endParaRPr>
          </a:p>
        </p:txBody>
      </p:sp>
      <p:sp>
        <p:nvSpPr>
          <p:cNvPr id="5" name="Freeform 2">
            <a:extLst>
              <a:ext uri="{FF2B5EF4-FFF2-40B4-BE49-F238E27FC236}">
                <a16:creationId xmlns:a16="http://schemas.microsoft.com/office/drawing/2014/main" id="{F71E2854-0503-4074-ACE5-372CB1F2F248}"/>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6" name="Freeform 8">
            <a:extLst>
              <a:ext uri="{FF2B5EF4-FFF2-40B4-BE49-F238E27FC236}">
                <a16:creationId xmlns:a16="http://schemas.microsoft.com/office/drawing/2014/main" id="{B1E29477-849C-4646-AA7B-3E228CEC70AB}"/>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TextBox 5">
            <a:extLst>
              <a:ext uri="{FF2B5EF4-FFF2-40B4-BE49-F238E27FC236}">
                <a16:creationId xmlns:a16="http://schemas.microsoft.com/office/drawing/2014/main" id="{8B14D4D2-966A-4507-B0BF-D98395ACA327}"/>
              </a:ext>
            </a:extLst>
          </p:cNvPr>
          <p:cNvSpPr txBox="1"/>
          <p:nvPr/>
        </p:nvSpPr>
        <p:spPr>
          <a:xfrm>
            <a:off x="1487781" y="329004"/>
            <a:ext cx="4985339" cy="434338"/>
          </a:xfrm>
          <a:prstGeom prst="rect">
            <a:avLst/>
          </a:prstGeom>
        </p:spPr>
        <p:txBody>
          <a:bodyPr lIns="0" tIns="0" rIns="0" bIns="0" rtlCol="0" anchor="t">
            <a:spAutoFit/>
          </a:bodyPr>
          <a:lstStyle/>
          <a:p>
            <a:pPr algn="ctr">
              <a:lnSpc>
                <a:spcPts val="3530"/>
              </a:lnSpc>
            </a:pPr>
            <a:r>
              <a:rPr lang="en-US" sz="2521" spc="88" dirty="0">
                <a:solidFill>
                  <a:srgbClr val="000000"/>
                </a:solidFill>
                <a:latin typeface="Alice Bold"/>
                <a:ea typeface="Alice Bold"/>
                <a:cs typeface="Alice Bold"/>
                <a:sym typeface="Alice Bold"/>
              </a:rPr>
              <a:t>KEMENTERIAN DALAM NEGERI</a:t>
            </a:r>
          </a:p>
        </p:txBody>
      </p:sp>
      <p:sp>
        <p:nvSpPr>
          <p:cNvPr id="9" name="Freeform 6">
            <a:extLst>
              <a:ext uri="{FF2B5EF4-FFF2-40B4-BE49-F238E27FC236}">
                <a16:creationId xmlns:a16="http://schemas.microsoft.com/office/drawing/2014/main" id="{D38A6122-CEB8-485F-B478-F5AA18E205CA}"/>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
        <p:nvSpPr>
          <p:cNvPr id="10" name="TextBox 7">
            <a:extLst>
              <a:ext uri="{FF2B5EF4-FFF2-40B4-BE49-F238E27FC236}">
                <a16:creationId xmlns:a16="http://schemas.microsoft.com/office/drawing/2014/main" id="{5CFBC1B5-7D29-48C4-824C-147A52881EC2}"/>
              </a:ext>
            </a:extLst>
          </p:cNvPr>
          <p:cNvSpPr txBox="1"/>
          <p:nvPr/>
        </p:nvSpPr>
        <p:spPr>
          <a:xfrm>
            <a:off x="1487781" y="892571"/>
            <a:ext cx="6125331" cy="591572"/>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spTree>
    <p:extLst>
      <p:ext uri="{BB962C8B-B14F-4D97-AF65-F5344CB8AC3E}">
        <p14:creationId xmlns:p14="http://schemas.microsoft.com/office/powerpoint/2010/main" val="1681479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764C-9207-C50B-0CCD-0FF855205C81}"/>
              </a:ext>
            </a:extLst>
          </p:cNvPr>
          <p:cNvSpPr/>
          <p:nvPr/>
        </p:nvSpPr>
        <p:spPr>
          <a:xfrm>
            <a:off x="914400" y="415375"/>
            <a:ext cx="18288000" cy="553998"/>
          </a:xfrm>
          <a:prstGeom prst="rect">
            <a:avLst/>
          </a:prstGeom>
        </p:spPr>
        <p:txBody>
          <a:bodyPr wrap="square">
            <a:spAutoFit/>
          </a:bodyPr>
          <a:lstStyle/>
          <a:p>
            <a:pPr algn="ctr" defTabSz="1371600">
              <a:defRPr/>
            </a:pPr>
            <a:r>
              <a:rPr lang="en-US" sz="3000" b="1" dirty="0" err="1">
                <a:highlight>
                  <a:srgbClr val="FFFF00"/>
                </a:highlight>
                <a:latin typeface="Arial" panose="020B0604020202020204" pitchFamily="34" charset="0"/>
                <a:ea typeface="Times New Roman" panose="02020603050405020304" pitchFamily="18" charset="0"/>
              </a:rPr>
              <a:t>Analisis</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Risiko</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Kebakaran</a:t>
            </a:r>
            <a:r>
              <a:rPr lang="en-US" sz="3000" b="1" dirty="0">
                <a:highlight>
                  <a:srgbClr val="FFFF00"/>
                </a:highlight>
                <a:latin typeface="Arial" panose="020B0604020202020204" pitchFamily="34" charset="0"/>
                <a:ea typeface="Times New Roman" panose="02020603050405020304" pitchFamily="18" charset="0"/>
              </a:rPr>
              <a:t> (ARK) </a:t>
            </a:r>
            <a:endParaRPr lang="en-US" sz="3000" b="1" dirty="0">
              <a:solidFill>
                <a:prstClr val="black"/>
              </a:solidFill>
              <a:highlight>
                <a:srgbClr val="FFFF00"/>
              </a:highlight>
              <a:latin typeface="Arial" panose="020B0604020202020204" pitchFamily="34" charset="0"/>
              <a:ea typeface="Calibri" panose="020F0502020204030204" pitchFamily="34" charset="0"/>
            </a:endParaRPr>
          </a:p>
        </p:txBody>
      </p:sp>
      <p:sp>
        <p:nvSpPr>
          <p:cNvPr id="5" name="TextBox 6">
            <a:extLst>
              <a:ext uri="{FF2B5EF4-FFF2-40B4-BE49-F238E27FC236}">
                <a16:creationId xmlns:a16="http://schemas.microsoft.com/office/drawing/2014/main" id="{CF212ED2-07EB-5ECD-A778-FCC4D68F7387}"/>
              </a:ext>
            </a:extLst>
          </p:cNvPr>
          <p:cNvSpPr txBox="1"/>
          <p:nvPr/>
        </p:nvSpPr>
        <p:spPr>
          <a:xfrm>
            <a:off x="1485901" y="1684340"/>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a:solidFill>
                  <a:srgbClr val="FF0000"/>
                </a:solidFill>
                <a:latin typeface="Arial" panose="020B0604020202020204" pitchFamily="34" charset="0"/>
                <a:cs typeface="Arial" panose="020B0604020202020204" pitchFamily="34" charset="0"/>
              </a:rPr>
              <a:t>Pengertian</a:t>
            </a:r>
            <a:endParaRPr lang="en-ID" sz="3000" dirty="0"/>
          </a:p>
        </p:txBody>
      </p:sp>
      <p:sp>
        <p:nvSpPr>
          <p:cNvPr id="7" name="TextBox 6">
            <a:extLst>
              <a:ext uri="{FF2B5EF4-FFF2-40B4-BE49-F238E27FC236}">
                <a16:creationId xmlns:a16="http://schemas.microsoft.com/office/drawing/2014/main" id="{083871D4-C39A-7488-356B-55DF99DB4E41}"/>
              </a:ext>
            </a:extLst>
          </p:cNvPr>
          <p:cNvSpPr txBox="1"/>
          <p:nvPr/>
        </p:nvSpPr>
        <p:spPr>
          <a:xfrm>
            <a:off x="1343027" y="2584607"/>
            <a:ext cx="6057900" cy="1754326"/>
          </a:xfrm>
          <a:prstGeom prst="rect">
            <a:avLst/>
          </a:prstGeom>
          <a:noFill/>
        </p:spPr>
        <p:txBody>
          <a:bodyPr wrap="square">
            <a:spAutoFit/>
          </a:bodyPr>
          <a:lstStyle/>
          <a:p>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suatu</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pendekatan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terstruktur</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pengambilan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keputusan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ketidakpastian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endParaRPr lang="en-ID" sz="2700" dirty="0"/>
          </a:p>
        </p:txBody>
      </p:sp>
      <p:sp>
        <p:nvSpPr>
          <p:cNvPr id="8" name="TextBox 6">
            <a:extLst>
              <a:ext uri="{FF2B5EF4-FFF2-40B4-BE49-F238E27FC236}">
                <a16:creationId xmlns:a16="http://schemas.microsoft.com/office/drawing/2014/main" id="{E6C4C18D-1D1C-23DA-BE32-4066214ABB83}"/>
              </a:ext>
            </a:extLst>
          </p:cNvPr>
          <p:cNvSpPr txBox="1"/>
          <p:nvPr/>
        </p:nvSpPr>
        <p:spPr>
          <a:xfrm>
            <a:off x="11100542" y="1612160"/>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dirty="0" err="1">
                <a:solidFill>
                  <a:srgbClr val="FF0000"/>
                </a:solidFill>
                <a:latin typeface="Arial" panose="020B0604020202020204" pitchFamily="34" charset="0"/>
                <a:cs typeface="Arial" panose="020B0604020202020204" pitchFamily="34" charset="0"/>
              </a:rPr>
              <a:t>Subtansi</a:t>
            </a:r>
            <a:endParaRPr lang="en-ID" sz="3000" dirty="0"/>
          </a:p>
        </p:txBody>
      </p:sp>
      <p:pic>
        <p:nvPicPr>
          <p:cNvPr id="11" name="Picture 10" descr="A picture containing machine, person, text, technician&#10;&#10;Description automatically generated">
            <a:extLst>
              <a:ext uri="{FF2B5EF4-FFF2-40B4-BE49-F238E27FC236}">
                <a16:creationId xmlns:a16="http://schemas.microsoft.com/office/drawing/2014/main" id="{7D187A97-B3DD-B2C7-B11E-1B8D3FC4C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85" y="5486402"/>
            <a:ext cx="5363115" cy="3542949"/>
          </a:xfrm>
          <a:prstGeom prst="rect">
            <a:avLst/>
          </a:prstGeom>
        </p:spPr>
      </p:pic>
      <p:sp>
        <p:nvSpPr>
          <p:cNvPr id="2" name="TextBox 1">
            <a:extLst>
              <a:ext uri="{FF2B5EF4-FFF2-40B4-BE49-F238E27FC236}">
                <a16:creationId xmlns:a16="http://schemas.microsoft.com/office/drawing/2014/main" id="{1E7C4AFA-C646-8DD2-6513-6C293A6E142A}"/>
              </a:ext>
            </a:extLst>
          </p:cNvPr>
          <p:cNvSpPr txBox="1"/>
          <p:nvPr/>
        </p:nvSpPr>
        <p:spPr>
          <a:xfrm>
            <a:off x="6797489" y="2243595"/>
            <a:ext cx="11033312" cy="7521867"/>
          </a:xfrm>
          <a:prstGeom prst="rect">
            <a:avLst/>
          </a:prstGeom>
          <a:noFill/>
        </p:spPr>
        <p:txBody>
          <a:bodyPr wrap="square">
            <a:spAutoFit/>
          </a:bodyPr>
          <a:lstStyle/>
          <a:p>
            <a:pPr lvl="1">
              <a:lnSpc>
                <a:spcPct val="115000"/>
              </a:lnSpc>
              <a:spcBef>
                <a:spcPts val="45"/>
              </a:spcBef>
              <a:spcAft>
                <a:spcPts val="1500"/>
              </a:spcAft>
              <a:tabLst>
                <a:tab pos="0" algn="l"/>
              </a:tabLst>
            </a:pPr>
            <a:r>
              <a:rPr lang="en-US" sz="2700" b="1" kern="0" dirty="0">
                <a:latin typeface="Bookman Old Style" panose="02050604050505020204" pitchFamily="18" charset="0"/>
                <a:ea typeface="Calibri" panose="020F0502020204030204" pitchFamily="34" charset="0"/>
                <a:cs typeface="Arial" panose="020B0604020202020204" pitchFamily="34" charset="0"/>
              </a:rPr>
              <a:t>ARK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terdiri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dari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gambaran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umum</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variabel</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dan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indikator</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risiko</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penghitungan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risiko</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dan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klasifikasi</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risiko</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dirty="0">
                <a:latin typeface="Bookman Old Style" panose="02050604050505020204" pitchFamily="18" charset="0"/>
                <a:ea typeface="Calibri" panose="020F0502020204030204" pitchFamily="34" charset="0"/>
                <a:cs typeface="Arial" panose="020B0604020202020204" pitchFamily="34" charset="0"/>
              </a:rPr>
              <a:t>.</a:t>
            </a:r>
            <a:endPar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Variabel</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Indikator</a:t>
            </a:r>
            <a:endPar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Ancaman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aktivitas</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masyarakat</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penggunaan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api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terbuka</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listrik</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B3. </a:t>
            </a:r>
          </a:p>
          <a:p>
            <a:pPr lvl="1">
              <a:lnSpc>
                <a:spcPct val="115000"/>
              </a:lnSpc>
              <a:spcBef>
                <a:spcPts val="45"/>
              </a:spcBef>
              <a:spcAft>
                <a:spcPts val="1500"/>
              </a:spcAft>
              <a:tabLst>
                <a:tab pos="0" algn="l"/>
              </a:tabLst>
            </a:pP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Kerentanan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kepadatan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penduduk</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kepadatan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bangunan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kualitas</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bangunan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tingkat</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kekumuhan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frekuensi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luas</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area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kerugian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perambatan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api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keberadaan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obyek</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vital.</a:t>
            </a:r>
          </a:p>
          <a:p>
            <a:pPr lvl="1">
              <a:lnSpc>
                <a:spcPct val="115000"/>
              </a:lnSpc>
              <a:spcBef>
                <a:spcPts val="45"/>
              </a:spcBef>
              <a:spcAft>
                <a:spcPts val="1500"/>
              </a:spcAft>
              <a:tabLst>
                <a:tab pos="0" algn="l"/>
              </a:tabLst>
            </a:pPr>
            <a:r>
              <a:rPr lang="en-US" sz="2700" b="1" dirty="0" err="1">
                <a:solidFill>
                  <a:srgbClr val="000000"/>
                </a:solidFill>
                <a:latin typeface="Bookman Old Style" panose="02050604050505020204" pitchFamily="18" charset="0"/>
                <a:cs typeface="Arial" panose="020B0604020202020204" pitchFamily="34" charset="0"/>
              </a:rPr>
              <a:t>Proteksi</a:t>
            </a:r>
            <a:r>
              <a:rPr lang="en-US" sz="2700" b="1" dirty="0">
                <a:solidFill>
                  <a:srgbClr val="000000"/>
                </a:solidFill>
                <a:latin typeface="Bookman Old Style" panose="02050604050505020204" pitchFamily="18" charset="0"/>
                <a:cs typeface="Arial" panose="020B0604020202020204" pitchFamily="34" charset="0"/>
              </a:rPr>
              <a:t> </a:t>
            </a:r>
            <a:r>
              <a:rPr lang="en-US" sz="2700" b="1" dirty="0" err="1">
                <a:solidFill>
                  <a:srgbClr val="000000"/>
                </a:solidFill>
                <a:latin typeface="Bookman Old Style" panose="02050604050505020204" pitchFamily="18" charset="0"/>
                <a:cs typeface="Arial" panose="020B0604020202020204" pitchFamily="34" charset="0"/>
              </a:rPr>
              <a:t>Kebakaran</a:t>
            </a:r>
            <a:r>
              <a:rPr lang="en-US" sz="2700" b="1"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jarak</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pemisah</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bangunan</a:t>
            </a:r>
            <a:r>
              <a:rPr lang="en-US" sz="2700" dirty="0">
                <a:solidFill>
                  <a:srgbClr val="000000"/>
                </a:solidFill>
                <a:latin typeface="Bookman Old Style" panose="02050604050505020204" pitchFamily="18" charset="0"/>
                <a:cs typeface="Arial" panose="020B0604020202020204" pitchFamily="34" charset="0"/>
              </a:rPr>
              <a:t>, SKKL, MKKG, </a:t>
            </a:r>
            <a:r>
              <a:rPr lang="en-US" sz="2700" dirty="0" err="1">
                <a:solidFill>
                  <a:srgbClr val="000000"/>
                </a:solidFill>
                <a:latin typeface="Bookman Old Style" panose="02050604050505020204" pitchFamily="18" charset="0"/>
                <a:cs typeface="Arial" panose="020B0604020202020204" pitchFamily="34" charset="0"/>
              </a:rPr>
              <a:t>Redkar</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komunikasi</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darurat</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pemadaman</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dini</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pos</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damkar</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akses</a:t>
            </a:r>
            <a:r>
              <a:rPr lang="en-US" sz="2700" dirty="0">
                <a:solidFill>
                  <a:srgbClr val="000000"/>
                </a:solidFill>
                <a:latin typeface="Bookman Old Style" panose="02050604050505020204" pitchFamily="18" charset="0"/>
                <a:cs typeface="Arial" panose="020B0604020202020204" pitchFamily="34" charset="0"/>
              </a:rPr>
              <a:t> ops </a:t>
            </a:r>
            <a:r>
              <a:rPr lang="en-US" sz="2700" dirty="0" err="1">
                <a:solidFill>
                  <a:srgbClr val="000000"/>
                </a:solidFill>
                <a:latin typeface="Bookman Old Style" panose="02050604050505020204" pitchFamily="18" charset="0"/>
                <a:cs typeface="Arial" panose="020B0604020202020204" pitchFamily="34" charset="0"/>
              </a:rPr>
              <a:t>pos</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waktu</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tanggap</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pos</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layanan</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pos</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ketersediaan</a:t>
            </a:r>
            <a:r>
              <a:rPr lang="en-US" sz="2700" dirty="0">
                <a:solidFill>
                  <a:srgbClr val="000000"/>
                </a:solidFill>
                <a:latin typeface="Bookman Old Style" panose="02050604050505020204" pitchFamily="18" charset="0"/>
                <a:cs typeface="Arial" panose="020B0604020202020204" pitchFamily="34" charset="0"/>
              </a:rPr>
              <a:t> air, </a:t>
            </a:r>
            <a:r>
              <a:rPr lang="en-US" sz="2700" dirty="0" err="1">
                <a:solidFill>
                  <a:srgbClr val="000000"/>
                </a:solidFill>
                <a:latin typeface="Bookman Old Style" panose="02050604050505020204" pitchFamily="18" charset="0"/>
                <a:cs typeface="Arial" panose="020B0604020202020204" pitchFamily="34" charset="0"/>
              </a:rPr>
              <a:t>akses</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dan</a:t>
            </a:r>
            <a:r>
              <a:rPr lang="en-US" sz="2700" dirty="0">
                <a:solidFill>
                  <a:srgbClr val="000000"/>
                </a:solidFill>
                <a:latin typeface="Bookman Old Style" panose="02050604050505020204" pitchFamily="18" charset="0"/>
                <a:cs typeface="Arial" panose="020B0604020202020204" pitchFamily="34" charset="0"/>
              </a:rPr>
              <a:t> </a:t>
            </a:r>
            <a:r>
              <a:rPr lang="en-US" sz="2700" dirty="0" err="1">
                <a:solidFill>
                  <a:srgbClr val="000000"/>
                </a:solidFill>
                <a:latin typeface="Bookman Old Style" panose="02050604050505020204" pitchFamily="18" charset="0"/>
                <a:cs typeface="Arial" panose="020B0604020202020204" pitchFamily="34" charset="0"/>
              </a:rPr>
              <a:t>hidran</a:t>
            </a:r>
            <a:endParaRPr lang="en-ID" sz="2700" b="1" dirty="0"/>
          </a:p>
        </p:txBody>
      </p:sp>
      <p:sp>
        <p:nvSpPr>
          <p:cNvPr id="9" name="Freeform 2">
            <a:extLst>
              <a:ext uri="{FF2B5EF4-FFF2-40B4-BE49-F238E27FC236}">
                <a16:creationId xmlns:a16="http://schemas.microsoft.com/office/drawing/2014/main" id="{84FD0CE0-6DC5-46AE-9A7F-F3EDF559A156}"/>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10" name="Freeform 8">
            <a:extLst>
              <a:ext uri="{FF2B5EF4-FFF2-40B4-BE49-F238E27FC236}">
                <a16:creationId xmlns:a16="http://schemas.microsoft.com/office/drawing/2014/main" id="{2CFA7D30-D88F-46A1-B3B2-B024983E8F74}"/>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3" name="Freeform 6">
            <a:extLst>
              <a:ext uri="{FF2B5EF4-FFF2-40B4-BE49-F238E27FC236}">
                <a16:creationId xmlns:a16="http://schemas.microsoft.com/office/drawing/2014/main" id="{68B3F938-CC9C-4DC8-B61E-AA979A69EB55}"/>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Tree>
    <p:extLst>
      <p:ext uri="{BB962C8B-B14F-4D97-AF65-F5344CB8AC3E}">
        <p14:creationId xmlns:p14="http://schemas.microsoft.com/office/powerpoint/2010/main" val="409898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flipV="1">
            <a:off x="12712608" y="-702046"/>
            <a:ext cx="6234792" cy="6397641"/>
          </a:xfrm>
          <a:custGeom>
            <a:avLst/>
            <a:gdLst/>
            <a:ahLst/>
            <a:cxnLst/>
            <a:rect l="l" t="t" r="r" b="b"/>
            <a:pathLst>
              <a:path w="6234792" h="6397641">
                <a:moveTo>
                  <a:pt x="6234792" y="6397641"/>
                </a:moveTo>
                <a:lnTo>
                  <a:pt x="0" y="6397641"/>
                </a:lnTo>
                <a:lnTo>
                  <a:pt x="0" y="0"/>
                </a:lnTo>
                <a:lnTo>
                  <a:pt x="6234792" y="0"/>
                </a:lnTo>
                <a:lnTo>
                  <a:pt x="6234792" y="63976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4"/>
          <p:cNvSpPr txBox="1"/>
          <p:nvPr/>
        </p:nvSpPr>
        <p:spPr>
          <a:xfrm>
            <a:off x="1028700" y="2071325"/>
            <a:ext cx="14878109" cy="727075"/>
          </a:xfrm>
          <a:prstGeom prst="rect">
            <a:avLst/>
          </a:prstGeom>
        </p:spPr>
        <p:txBody>
          <a:bodyPr lIns="0" tIns="0" rIns="0" bIns="0" rtlCol="0" anchor="t">
            <a:spAutoFit/>
          </a:bodyPr>
          <a:lstStyle/>
          <a:p>
            <a:pPr algn="l">
              <a:lnSpc>
                <a:spcPts val="5600"/>
              </a:lnSpc>
            </a:pPr>
            <a:r>
              <a:rPr lang="en-US" sz="4000" u="sng" spc="200">
                <a:solidFill>
                  <a:srgbClr val="000000"/>
                </a:solidFill>
                <a:latin typeface="Poppins Bold"/>
                <a:ea typeface="Poppins Bold"/>
                <a:cs typeface="Poppins Bold"/>
                <a:sym typeface="Poppins Bold"/>
              </a:rPr>
              <a:t>BAGAIMANA MEMAHAMI KEBAKARAN?</a:t>
            </a:r>
          </a:p>
        </p:txBody>
      </p:sp>
      <p:grpSp>
        <p:nvGrpSpPr>
          <p:cNvPr id="5" name="Group 5"/>
          <p:cNvGrpSpPr/>
          <p:nvPr/>
        </p:nvGrpSpPr>
        <p:grpSpPr>
          <a:xfrm rot="2700000">
            <a:off x="13121618" y="8689946"/>
            <a:ext cx="5928421" cy="6339810"/>
            <a:chOff x="0" y="0"/>
            <a:chExt cx="1561395" cy="1669744"/>
          </a:xfrm>
        </p:grpSpPr>
        <p:sp>
          <p:nvSpPr>
            <p:cNvPr id="6" name="Freeform 6"/>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A63131"/>
            </a:solidFill>
          </p:spPr>
          <p:txBody>
            <a:bodyPr/>
            <a:lstStyle/>
            <a:p>
              <a:endParaRPr lang="en-ID"/>
            </a:p>
          </p:txBody>
        </p:sp>
        <p:sp>
          <p:nvSpPr>
            <p:cNvPr id="7" name="TextBox 7"/>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15065815" y="7837434"/>
            <a:ext cx="5928421" cy="6339810"/>
            <a:chOff x="0" y="0"/>
            <a:chExt cx="1561395" cy="1669744"/>
          </a:xfrm>
        </p:grpSpPr>
        <p:sp>
          <p:nvSpPr>
            <p:cNvPr id="9" name="Freeform 9"/>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720B0B"/>
            </a:solidFill>
          </p:spPr>
          <p:txBody>
            <a:bodyPr/>
            <a:lstStyle/>
            <a:p>
              <a:endParaRPr lang="en-ID"/>
            </a:p>
          </p:txBody>
        </p:sp>
        <p:sp>
          <p:nvSpPr>
            <p:cNvPr id="10" name="TextBox 10"/>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2774" y="172262"/>
            <a:ext cx="7578569" cy="1448734"/>
            <a:chOff x="0" y="0"/>
            <a:chExt cx="10104758" cy="1931646"/>
          </a:xfrm>
        </p:grpSpPr>
        <p:sp>
          <p:nvSpPr>
            <p:cNvPr id="12" name="AutoShape 12"/>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3" name="TextBox 13"/>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4" name="Freeform 14"/>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5" name="TextBox 15"/>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16" name="TextBox 16"/>
          <p:cNvSpPr txBox="1"/>
          <p:nvPr/>
        </p:nvSpPr>
        <p:spPr>
          <a:xfrm>
            <a:off x="1028700" y="3079078"/>
            <a:ext cx="7093773" cy="4476225"/>
          </a:xfrm>
          <a:prstGeom prst="rect">
            <a:avLst/>
          </a:prstGeom>
        </p:spPr>
        <p:txBody>
          <a:bodyPr lIns="0" tIns="0" rIns="0" bIns="0" rtlCol="0" anchor="t">
            <a:spAutoFit/>
          </a:bodyPr>
          <a:lstStyle/>
          <a:p>
            <a:pPr algn="l">
              <a:lnSpc>
                <a:spcPts val="2910"/>
              </a:lnSpc>
            </a:pPr>
            <a:r>
              <a:rPr lang="en-US" sz="3000" dirty="0">
                <a:solidFill>
                  <a:srgbClr val="000000"/>
                </a:solidFill>
                <a:latin typeface="Red Hat Display Bold"/>
                <a:ea typeface="Red Hat Display Bold"/>
                <a:cs typeface="Red Hat Display Bold"/>
                <a:sym typeface="Red Hat Display Bold"/>
              </a:rPr>
              <a:t>KEBAKARAN SEBAGAI BENCANA PERKOTAAN.</a:t>
            </a:r>
          </a:p>
          <a:p>
            <a:pPr algn="l">
              <a:lnSpc>
                <a:spcPts val="2910"/>
              </a:lnSpc>
            </a:pPr>
            <a:endParaRPr lang="en-US" sz="3000" dirty="0">
              <a:solidFill>
                <a:srgbClr val="000000"/>
              </a:solidFill>
              <a:latin typeface="Red Hat Display Bold"/>
              <a:ea typeface="Red Hat Display Bold"/>
              <a:cs typeface="Red Hat Display Bold"/>
              <a:sym typeface="Red Hat Display Bold"/>
            </a:endParaRPr>
          </a:p>
          <a:p>
            <a:pPr algn="l">
              <a:lnSpc>
                <a:spcPts val="2910"/>
              </a:lnSpc>
            </a:pPr>
            <a:r>
              <a:rPr lang="en-US" sz="3000" dirty="0">
                <a:solidFill>
                  <a:srgbClr val="000000"/>
                </a:solidFill>
                <a:latin typeface="Red Hat Display"/>
                <a:ea typeface="Red Hat Display"/>
                <a:cs typeface="Red Hat Display"/>
                <a:sym typeface="Red Hat Display"/>
              </a:rPr>
              <a:t>Among non natural disasters, fire is serious threat for urban settlement, especially in high density urban area. Not only it can caused mortality but also severely damaged housing and infrastructure and slowing down local economy activities. Studies have showed that urban resilience affected fire disaster risk (</a:t>
            </a:r>
            <a:r>
              <a:rPr lang="en-US" sz="3000" dirty="0" err="1">
                <a:solidFill>
                  <a:srgbClr val="000000"/>
                </a:solidFill>
                <a:latin typeface="Red Hat Display"/>
                <a:ea typeface="Red Hat Display"/>
                <a:cs typeface="Red Hat Display"/>
                <a:sym typeface="Red Hat Display"/>
              </a:rPr>
              <a:t>Desriani</a:t>
            </a:r>
            <a:r>
              <a:rPr lang="en-US" sz="3000" dirty="0">
                <a:solidFill>
                  <a:srgbClr val="000000"/>
                </a:solidFill>
                <a:latin typeface="Red Hat Display"/>
                <a:ea typeface="Red Hat Display"/>
                <a:cs typeface="Red Hat Display"/>
                <a:sym typeface="Red Hat Display"/>
              </a:rPr>
              <a:t>, 2018)</a:t>
            </a:r>
          </a:p>
        </p:txBody>
      </p:sp>
      <p:sp>
        <p:nvSpPr>
          <p:cNvPr id="17" name="TextBox 17"/>
          <p:cNvSpPr txBox="1"/>
          <p:nvPr/>
        </p:nvSpPr>
        <p:spPr>
          <a:xfrm>
            <a:off x="8467754" y="3079078"/>
            <a:ext cx="8095514" cy="5088255"/>
          </a:xfrm>
          <a:prstGeom prst="rect">
            <a:avLst/>
          </a:prstGeom>
        </p:spPr>
        <p:txBody>
          <a:bodyPr lIns="0" tIns="0" rIns="0" bIns="0" rtlCol="0" anchor="t">
            <a:spAutoFit/>
          </a:bodyPr>
          <a:lstStyle/>
          <a:p>
            <a:pPr algn="l">
              <a:lnSpc>
                <a:spcPts val="2910"/>
              </a:lnSpc>
            </a:pPr>
            <a:r>
              <a:rPr lang="en-US" sz="3000">
                <a:solidFill>
                  <a:srgbClr val="000000"/>
                </a:solidFill>
                <a:latin typeface="Red Hat Display Bold"/>
                <a:ea typeface="Red Hat Display Bold"/>
                <a:cs typeface="Red Hat Display Bold"/>
                <a:sym typeface="Red Hat Display Bold"/>
              </a:rPr>
              <a:t>KEBAKARAN SEBAGAI ANCAMAN SERIUS FUNGSI LINGKUNGAN PERKOTAAN.</a:t>
            </a:r>
          </a:p>
          <a:p>
            <a:pPr algn="l">
              <a:lnSpc>
                <a:spcPts val="2910"/>
              </a:lnSpc>
            </a:pPr>
            <a:endParaRPr lang="en-US" sz="3000">
              <a:solidFill>
                <a:srgbClr val="000000"/>
              </a:solidFill>
              <a:latin typeface="Red Hat Display Bold"/>
              <a:ea typeface="Red Hat Display Bold"/>
              <a:cs typeface="Red Hat Display Bold"/>
              <a:sym typeface="Red Hat Display Bold"/>
            </a:endParaRPr>
          </a:p>
          <a:p>
            <a:pPr algn="l">
              <a:lnSpc>
                <a:spcPts val="2910"/>
              </a:lnSpc>
            </a:pPr>
            <a:r>
              <a:rPr lang="en-US" sz="3000">
                <a:solidFill>
                  <a:srgbClr val="000000"/>
                </a:solidFill>
                <a:latin typeface="Red Hat Display"/>
                <a:ea typeface="Red Hat Display"/>
                <a:cs typeface="Red Hat Display"/>
                <a:sym typeface="Red Hat Display"/>
              </a:rPr>
              <a:t>Fire disasters are a serious threat to the functionality of the built environment, in particular in densely populated urban areas where city infrastructure systems are under strain. Yet, fire safety issues are still mostly considered at the level of individual elements or buildings, disregarding the global risk for systems’ functionality.</a:t>
            </a:r>
          </a:p>
          <a:p>
            <a:pPr algn="l">
              <a:lnSpc>
                <a:spcPts val="2910"/>
              </a:lnSpc>
            </a:pPr>
            <a:r>
              <a:rPr lang="en-US" sz="3000">
                <a:solidFill>
                  <a:srgbClr val="000000"/>
                </a:solidFill>
                <a:latin typeface="Red Hat Display"/>
                <a:ea typeface="Red Hat Display"/>
                <a:cs typeface="Red Hat Display"/>
                <a:sym typeface="Red Hat Display"/>
              </a:rPr>
              <a:t>(Gernay, dkk, 2016)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764C-9207-C50B-0CCD-0FF855205C81}"/>
              </a:ext>
            </a:extLst>
          </p:cNvPr>
          <p:cNvSpPr/>
          <p:nvPr/>
        </p:nvSpPr>
        <p:spPr>
          <a:xfrm>
            <a:off x="0" y="457200"/>
            <a:ext cx="18288000" cy="553998"/>
          </a:xfrm>
          <a:prstGeom prst="rect">
            <a:avLst/>
          </a:prstGeom>
        </p:spPr>
        <p:txBody>
          <a:bodyPr wrap="square">
            <a:spAutoFit/>
          </a:bodyPr>
          <a:lstStyle/>
          <a:p>
            <a:pPr algn="ctr" defTabSz="1371600">
              <a:defRPr/>
            </a:pPr>
            <a:r>
              <a:rPr lang="en-US" sz="3000" b="1" dirty="0" err="1">
                <a:highlight>
                  <a:srgbClr val="FFFF00"/>
                </a:highlight>
                <a:latin typeface="Arial" panose="020B0604020202020204" pitchFamily="34" charset="0"/>
                <a:ea typeface="Times New Roman" panose="02020603050405020304" pitchFamily="18" charset="0"/>
              </a:rPr>
              <a:t>Rencana</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Sistem</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Pencegahan</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Kebakaran</a:t>
            </a:r>
            <a:r>
              <a:rPr lang="en-US" sz="3000" b="1" dirty="0">
                <a:highlight>
                  <a:srgbClr val="FFFF00"/>
                </a:highlight>
                <a:latin typeface="Arial" panose="020B0604020202020204" pitchFamily="34" charset="0"/>
                <a:ea typeface="Times New Roman" panose="02020603050405020304" pitchFamily="18" charset="0"/>
              </a:rPr>
              <a:t> (RSCK) </a:t>
            </a:r>
            <a:endParaRPr lang="en-US" sz="3000" b="1" dirty="0">
              <a:solidFill>
                <a:prstClr val="black"/>
              </a:solidFill>
              <a:highlight>
                <a:srgbClr val="FFFF00"/>
              </a:highlight>
              <a:latin typeface="Arial" panose="020B0604020202020204" pitchFamily="34" charset="0"/>
              <a:ea typeface="Calibri" panose="020F0502020204030204" pitchFamily="34" charset="0"/>
            </a:endParaRPr>
          </a:p>
        </p:txBody>
      </p:sp>
      <p:sp>
        <p:nvSpPr>
          <p:cNvPr id="5" name="TextBox 6">
            <a:extLst>
              <a:ext uri="{FF2B5EF4-FFF2-40B4-BE49-F238E27FC236}">
                <a16:creationId xmlns:a16="http://schemas.microsoft.com/office/drawing/2014/main" id="{CF212ED2-07EB-5ECD-A778-FCC4D68F7387}"/>
              </a:ext>
            </a:extLst>
          </p:cNvPr>
          <p:cNvSpPr txBox="1"/>
          <p:nvPr/>
        </p:nvSpPr>
        <p:spPr>
          <a:xfrm>
            <a:off x="1485901" y="1684340"/>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a:solidFill>
                  <a:srgbClr val="FF0000"/>
                </a:solidFill>
                <a:latin typeface="Arial" panose="020B0604020202020204" pitchFamily="34" charset="0"/>
                <a:cs typeface="Arial" panose="020B0604020202020204" pitchFamily="34" charset="0"/>
              </a:rPr>
              <a:t>Pengertian</a:t>
            </a:r>
            <a:endParaRPr lang="en-ID" sz="3000" dirty="0"/>
          </a:p>
        </p:txBody>
      </p:sp>
      <p:sp>
        <p:nvSpPr>
          <p:cNvPr id="7" name="TextBox 6">
            <a:extLst>
              <a:ext uri="{FF2B5EF4-FFF2-40B4-BE49-F238E27FC236}">
                <a16:creationId xmlns:a16="http://schemas.microsoft.com/office/drawing/2014/main" id="{083871D4-C39A-7488-356B-55DF99DB4E41}"/>
              </a:ext>
            </a:extLst>
          </p:cNvPr>
          <p:cNvSpPr txBox="1"/>
          <p:nvPr/>
        </p:nvSpPr>
        <p:spPr>
          <a:xfrm>
            <a:off x="1343027" y="2584607"/>
            <a:ext cx="6057900" cy="2169825"/>
          </a:xfrm>
          <a:prstGeom prst="rect">
            <a:avLst/>
          </a:prstGeom>
          <a:noFill/>
        </p:spPr>
        <p:txBody>
          <a:bodyPr wrap="square">
            <a:spAutoFit/>
          </a:bodyPr>
          <a:lstStyle/>
          <a:p>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seluruh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aktivitas</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mencegah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terjadinya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atau</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meminimalkan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potensi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terjadinya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endParaRPr lang="en-ID" sz="2700" dirty="0"/>
          </a:p>
        </p:txBody>
      </p:sp>
      <p:sp>
        <p:nvSpPr>
          <p:cNvPr id="8" name="TextBox 6">
            <a:extLst>
              <a:ext uri="{FF2B5EF4-FFF2-40B4-BE49-F238E27FC236}">
                <a16:creationId xmlns:a16="http://schemas.microsoft.com/office/drawing/2014/main" id="{E6C4C18D-1D1C-23DA-BE32-4066214ABB83}"/>
              </a:ext>
            </a:extLst>
          </p:cNvPr>
          <p:cNvSpPr txBox="1"/>
          <p:nvPr/>
        </p:nvSpPr>
        <p:spPr>
          <a:xfrm>
            <a:off x="11887201" y="1643431"/>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dirty="0" err="1">
                <a:solidFill>
                  <a:srgbClr val="FF0000"/>
                </a:solidFill>
                <a:latin typeface="Arial" panose="020B0604020202020204" pitchFamily="34" charset="0"/>
                <a:cs typeface="Arial" panose="020B0604020202020204" pitchFamily="34" charset="0"/>
              </a:rPr>
              <a:t>Subtansi</a:t>
            </a:r>
            <a:endParaRPr lang="en-ID" sz="3000" dirty="0"/>
          </a:p>
        </p:txBody>
      </p:sp>
      <p:pic>
        <p:nvPicPr>
          <p:cNvPr id="11" name="Picture 10" descr="A picture containing machine, person, text, technician&#10;&#10;Description automatically generated">
            <a:extLst>
              <a:ext uri="{FF2B5EF4-FFF2-40B4-BE49-F238E27FC236}">
                <a16:creationId xmlns:a16="http://schemas.microsoft.com/office/drawing/2014/main" id="{7D187A97-B3DD-B2C7-B11E-1B8D3FC4C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85" y="5486402"/>
            <a:ext cx="5363115" cy="3542949"/>
          </a:xfrm>
          <a:prstGeom prst="rect">
            <a:avLst/>
          </a:prstGeom>
        </p:spPr>
      </p:pic>
      <p:sp>
        <p:nvSpPr>
          <p:cNvPr id="2" name="TextBox 1">
            <a:extLst>
              <a:ext uri="{FF2B5EF4-FFF2-40B4-BE49-F238E27FC236}">
                <a16:creationId xmlns:a16="http://schemas.microsoft.com/office/drawing/2014/main" id="{1E7C4AFA-C646-8DD2-6513-6C293A6E142A}"/>
              </a:ext>
            </a:extLst>
          </p:cNvPr>
          <p:cNvSpPr txBox="1"/>
          <p:nvPr/>
        </p:nvSpPr>
        <p:spPr>
          <a:xfrm>
            <a:off x="7829553" y="2243596"/>
            <a:ext cx="10001247" cy="7966796"/>
          </a:xfrm>
          <a:prstGeom prst="rect">
            <a:avLst/>
          </a:prstGeom>
          <a:noFill/>
        </p:spPr>
        <p:txBody>
          <a:bodyPr wrap="square">
            <a:spAutoFit/>
          </a:bodyPr>
          <a:lstStyle/>
          <a:p>
            <a:pPr lvl="1">
              <a:lnSpc>
                <a:spcPct val="115000"/>
              </a:lnSpc>
              <a:spcBef>
                <a:spcPts val="45"/>
              </a:spcBef>
              <a:spcAft>
                <a:spcPts val="1500"/>
              </a:spcAft>
              <a:tabLst>
                <a:tab pos="0" algn="l"/>
              </a:tabLst>
            </a:pPr>
            <a:r>
              <a:rPr lang="en-US" sz="2700" b="1" kern="0" dirty="0">
                <a:latin typeface="Bookman Old Style" panose="02050604050505020204" pitchFamily="18" charset="0"/>
                <a:ea typeface="Calibri" panose="020F0502020204030204" pitchFamily="34" charset="0"/>
                <a:cs typeface="Arial" panose="020B0604020202020204" pitchFamily="34" charset="0"/>
              </a:rPr>
              <a:t>RSCK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terdiri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dari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gambaran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umum</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kriteria</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lingkup</a:t>
            </a:r>
            <a:r>
              <a:rPr lang="en-US" sz="2700" spc="-83"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kegiatan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pengumpulan</a:t>
            </a:r>
            <a:r>
              <a:rPr lang="en-US" sz="2700" dirty="0">
                <a:latin typeface="Bookman Old Style" panose="02050604050505020204" pitchFamily="18" charset="0"/>
                <a:ea typeface="Calibri" panose="020F0502020204030204" pitchFamily="34" charset="0"/>
                <a:cs typeface="Arial" panose="020B0604020202020204" pitchFamily="34" charset="0"/>
              </a:rPr>
              <a:t> dan </a:t>
            </a:r>
            <a:r>
              <a:rPr lang="en-US" sz="2700" dirty="0" err="1">
                <a:latin typeface="Bookman Old Style" panose="02050604050505020204" pitchFamily="18" charset="0"/>
                <a:ea typeface="Calibri" panose="020F0502020204030204" pitchFamily="34" charset="0"/>
                <a:cs typeface="Arial" panose="020B0604020202020204" pitchFamily="34" charset="0"/>
              </a:rPr>
              <a:t>pengolahan</a:t>
            </a:r>
            <a:r>
              <a:rPr lang="en-US" sz="2700" dirty="0">
                <a:latin typeface="Bookman Old Style" panose="02050604050505020204" pitchFamily="18" charset="0"/>
                <a:ea typeface="Calibri" panose="020F0502020204030204" pitchFamily="34" charset="0"/>
                <a:cs typeface="Arial" panose="020B0604020202020204" pitchFamily="34" charset="0"/>
              </a:rPr>
              <a:t> data dan </a:t>
            </a:r>
            <a:r>
              <a:rPr lang="en-US" sz="2700" dirty="0" err="1">
                <a:latin typeface="Bookman Old Style" panose="02050604050505020204" pitchFamily="18" charset="0"/>
                <a:ea typeface="Calibri" panose="020F0502020204030204" pitchFamily="34" charset="0"/>
                <a:cs typeface="Arial" panose="020B0604020202020204" pitchFamily="34" charset="0"/>
              </a:rPr>
              <a:t>informasi</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analisis</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permasalahan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rekomendasi</a:t>
            </a:r>
            <a:r>
              <a:rPr lang="en-US" sz="2700" spc="-68" dirty="0">
                <a:latin typeface="Bookman Old Style" panose="02050604050505020204" pitchFamily="18" charset="0"/>
                <a:ea typeface="Calibri" panose="020F0502020204030204" pitchFamily="34" charset="0"/>
                <a:cs typeface="Arial" panose="020B0604020202020204" pitchFamily="34" charset="0"/>
              </a:rPr>
              <a:t> program </a:t>
            </a:r>
            <a:r>
              <a:rPr lang="en-US" sz="2700" spc="-68" dirty="0" err="1">
                <a:latin typeface="Bookman Old Style" panose="02050604050505020204" pitchFamily="18" charset="0"/>
                <a:ea typeface="Calibri" panose="020F0502020204030204" pitchFamily="34" charset="0"/>
                <a:cs typeface="Arial" panose="020B0604020202020204" pitchFamily="34" charset="0"/>
              </a:rPr>
              <a:t>kegiatan</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pencegahan</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dirty="0">
                <a:latin typeface="Bookman Old Style" panose="02050604050505020204" pitchFamily="18" charset="0"/>
                <a:ea typeface="Calibri" panose="020F0502020204030204" pitchFamily="34" charset="0"/>
                <a:cs typeface="Arial" panose="020B0604020202020204" pitchFamily="34" charset="0"/>
              </a:rPr>
              <a:t>.</a:t>
            </a:r>
          </a:p>
          <a:p>
            <a:pPr lvl="1">
              <a:lnSpc>
                <a:spcPct val="115000"/>
              </a:lnSpc>
              <a:spcBef>
                <a:spcPts val="45"/>
              </a:spcBef>
              <a:spcAft>
                <a:spcPts val="1500"/>
              </a:spcAft>
              <a:tabLst>
                <a:tab pos="0" algn="l"/>
              </a:tabLst>
            </a:pPr>
            <a:endPar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Program/</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Kegiatan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yang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tertuang</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RSCK</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perencanaan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sarana</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prasarana</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pencegahan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inspeksi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proteksi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melalui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pendataan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penilaian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sarana</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proteksi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ID" sz="27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pemberdayaan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masyarakat</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melalui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edukasi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sosialisasi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pembentukan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pembinaan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REDKAR; dan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penegakan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peraturan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daerah</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mengenai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keselamatan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pada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bangunan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gedung</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endParaRPr lang="en-ID" sz="27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592455" algn="l"/>
              </a:tabLst>
            </a:pPr>
            <a:endParaRPr lang="en-ID" sz="2700" dirty="0">
              <a:latin typeface="Calibri" panose="020F0502020204030204" pitchFamily="34" charset="0"/>
              <a:ea typeface="Calibri" panose="020F0502020204030204" pitchFamily="34" charset="0"/>
              <a:cs typeface="Times New Roman" panose="02020603050405020304" pitchFamily="18" charset="0"/>
            </a:endParaRPr>
          </a:p>
          <a:p>
            <a:endParaRPr lang="en-ID" sz="2700" dirty="0"/>
          </a:p>
        </p:txBody>
      </p:sp>
      <p:sp>
        <p:nvSpPr>
          <p:cNvPr id="9" name="Freeform 2">
            <a:extLst>
              <a:ext uri="{FF2B5EF4-FFF2-40B4-BE49-F238E27FC236}">
                <a16:creationId xmlns:a16="http://schemas.microsoft.com/office/drawing/2014/main" id="{B546D8A7-DB4C-45B9-9CB9-F7BA17A81597}"/>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10" name="Freeform 8">
            <a:extLst>
              <a:ext uri="{FF2B5EF4-FFF2-40B4-BE49-F238E27FC236}">
                <a16:creationId xmlns:a16="http://schemas.microsoft.com/office/drawing/2014/main" id="{1D61E60E-2AFA-41C0-A589-0FDC8599D126}"/>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3" name="Freeform 6">
            <a:extLst>
              <a:ext uri="{FF2B5EF4-FFF2-40B4-BE49-F238E27FC236}">
                <a16:creationId xmlns:a16="http://schemas.microsoft.com/office/drawing/2014/main" id="{9161EE6F-683B-4910-B160-29A9AE35C39B}"/>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Tree>
    <p:extLst>
      <p:ext uri="{BB962C8B-B14F-4D97-AF65-F5344CB8AC3E}">
        <p14:creationId xmlns:p14="http://schemas.microsoft.com/office/powerpoint/2010/main" val="152037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764C-9207-C50B-0CCD-0FF855205C81}"/>
              </a:ext>
            </a:extLst>
          </p:cNvPr>
          <p:cNvSpPr/>
          <p:nvPr/>
        </p:nvSpPr>
        <p:spPr>
          <a:xfrm>
            <a:off x="0" y="457200"/>
            <a:ext cx="18288000" cy="553998"/>
          </a:xfrm>
          <a:prstGeom prst="rect">
            <a:avLst/>
          </a:prstGeom>
        </p:spPr>
        <p:txBody>
          <a:bodyPr wrap="square">
            <a:spAutoFit/>
          </a:bodyPr>
          <a:lstStyle/>
          <a:p>
            <a:pPr algn="ctr" defTabSz="1371600">
              <a:defRPr/>
            </a:pPr>
            <a:r>
              <a:rPr lang="en-US" sz="3000" b="1" dirty="0" err="1">
                <a:highlight>
                  <a:srgbClr val="FFFF00"/>
                </a:highlight>
                <a:latin typeface="Arial" panose="020B0604020202020204" pitchFamily="34" charset="0"/>
                <a:ea typeface="Times New Roman" panose="02020603050405020304" pitchFamily="18" charset="0"/>
              </a:rPr>
              <a:t>Rencana</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Sistem</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Pemadaman</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Kebakaran</a:t>
            </a:r>
            <a:r>
              <a:rPr lang="en-US" sz="3000" b="1" dirty="0">
                <a:highlight>
                  <a:srgbClr val="FFFF00"/>
                </a:highlight>
                <a:latin typeface="Arial" panose="020B0604020202020204" pitchFamily="34" charset="0"/>
                <a:ea typeface="Times New Roman" panose="02020603050405020304" pitchFamily="18" charset="0"/>
              </a:rPr>
              <a:t> (RSPK) </a:t>
            </a:r>
            <a:endParaRPr lang="en-US" sz="3000" b="1" dirty="0">
              <a:solidFill>
                <a:prstClr val="black"/>
              </a:solidFill>
              <a:highlight>
                <a:srgbClr val="FFFF00"/>
              </a:highlight>
              <a:latin typeface="Arial" panose="020B0604020202020204" pitchFamily="34" charset="0"/>
              <a:ea typeface="Calibri" panose="020F0502020204030204" pitchFamily="34" charset="0"/>
            </a:endParaRPr>
          </a:p>
        </p:txBody>
      </p:sp>
      <p:sp>
        <p:nvSpPr>
          <p:cNvPr id="5" name="TextBox 6">
            <a:extLst>
              <a:ext uri="{FF2B5EF4-FFF2-40B4-BE49-F238E27FC236}">
                <a16:creationId xmlns:a16="http://schemas.microsoft.com/office/drawing/2014/main" id="{CF212ED2-07EB-5ECD-A778-FCC4D68F7387}"/>
              </a:ext>
            </a:extLst>
          </p:cNvPr>
          <p:cNvSpPr txBox="1"/>
          <p:nvPr/>
        </p:nvSpPr>
        <p:spPr>
          <a:xfrm>
            <a:off x="1485901" y="1684340"/>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a:solidFill>
                  <a:srgbClr val="FF0000"/>
                </a:solidFill>
                <a:latin typeface="Arial" panose="020B0604020202020204" pitchFamily="34" charset="0"/>
                <a:cs typeface="Arial" panose="020B0604020202020204" pitchFamily="34" charset="0"/>
              </a:rPr>
              <a:t>Pengertian</a:t>
            </a:r>
            <a:endParaRPr lang="en-ID" sz="3000" dirty="0"/>
          </a:p>
        </p:txBody>
      </p:sp>
      <p:sp>
        <p:nvSpPr>
          <p:cNvPr id="7" name="TextBox 6">
            <a:extLst>
              <a:ext uri="{FF2B5EF4-FFF2-40B4-BE49-F238E27FC236}">
                <a16:creationId xmlns:a16="http://schemas.microsoft.com/office/drawing/2014/main" id="{083871D4-C39A-7488-356B-55DF99DB4E41}"/>
              </a:ext>
            </a:extLst>
          </p:cNvPr>
          <p:cNvSpPr txBox="1"/>
          <p:nvPr/>
        </p:nvSpPr>
        <p:spPr>
          <a:xfrm>
            <a:off x="1371599" y="2341042"/>
            <a:ext cx="6057900" cy="3000821"/>
          </a:xfrm>
          <a:prstGeom prst="rect">
            <a:avLst/>
          </a:prstGeom>
          <a:noFill/>
        </p:spPr>
        <p:txBody>
          <a:bodyPr wrap="square">
            <a:spAutoFit/>
          </a:bodyPr>
          <a:lstStyle/>
          <a:p>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seluruh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aktivitas</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mengantisipasi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kerugian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termasuk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korban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jiwa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luka-luka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dengan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melakukan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penanggulangan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pengendalian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pada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saat</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terjadi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endParaRPr lang="en-ID" sz="2700" dirty="0"/>
          </a:p>
        </p:txBody>
      </p:sp>
      <p:sp>
        <p:nvSpPr>
          <p:cNvPr id="8" name="TextBox 6">
            <a:extLst>
              <a:ext uri="{FF2B5EF4-FFF2-40B4-BE49-F238E27FC236}">
                <a16:creationId xmlns:a16="http://schemas.microsoft.com/office/drawing/2014/main" id="{E6C4C18D-1D1C-23DA-BE32-4066214ABB83}"/>
              </a:ext>
            </a:extLst>
          </p:cNvPr>
          <p:cNvSpPr txBox="1"/>
          <p:nvPr/>
        </p:nvSpPr>
        <p:spPr>
          <a:xfrm>
            <a:off x="11887201" y="1643431"/>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dirty="0" err="1">
                <a:solidFill>
                  <a:srgbClr val="FF0000"/>
                </a:solidFill>
                <a:latin typeface="Arial" panose="020B0604020202020204" pitchFamily="34" charset="0"/>
                <a:cs typeface="Arial" panose="020B0604020202020204" pitchFamily="34" charset="0"/>
              </a:rPr>
              <a:t>Subtansi</a:t>
            </a:r>
            <a:endParaRPr lang="en-ID" sz="3000" dirty="0"/>
          </a:p>
        </p:txBody>
      </p:sp>
      <p:pic>
        <p:nvPicPr>
          <p:cNvPr id="6" name="Picture 5" descr="A picture containing sky, person, person, outdoor&#10;&#10;Description automatically generated">
            <a:extLst>
              <a:ext uri="{FF2B5EF4-FFF2-40B4-BE49-F238E27FC236}">
                <a16:creationId xmlns:a16="http://schemas.microsoft.com/office/drawing/2014/main" id="{2197C5FA-88E2-8A26-8F7A-80D0BFF63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1" y="5413518"/>
            <a:ext cx="5861330" cy="3633504"/>
          </a:xfrm>
          <a:prstGeom prst="rect">
            <a:avLst/>
          </a:prstGeom>
        </p:spPr>
      </p:pic>
      <p:sp>
        <p:nvSpPr>
          <p:cNvPr id="2" name="TextBox 1">
            <a:extLst>
              <a:ext uri="{FF2B5EF4-FFF2-40B4-BE49-F238E27FC236}">
                <a16:creationId xmlns:a16="http://schemas.microsoft.com/office/drawing/2014/main" id="{3E289343-9E94-3809-53D0-6C50217BC530}"/>
              </a:ext>
            </a:extLst>
          </p:cNvPr>
          <p:cNvSpPr txBox="1"/>
          <p:nvPr/>
        </p:nvSpPr>
        <p:spPr>
          <a:xfrm>
            <a:off x="7886700" y="2321335"/>
            <a:ext cx="10001247" cy="6725687"/>
          </a:xfrm>
          <a:prstGeom prst="rect">
            <a:avLst/>
          </a:prstGeom>
          <a:noFill/>
        </p:spPr>
        <p:txBody>
          <a:bodyPr wrap="square">
            <a:spAutoFit/>
          </a:bodyPr>
          <a:lstStyle/>
          <a:p>
            <a:pPr lvl="1">
              <a:lnSpc>
                <a:spcPct val="115000"/>
              </a:lnSpc>
              <a:spcBef>
                <a:spcPts val="45"/>
              </a:spcBef>
              <a:spcAft>
                <a:spcPts val="1500"/>
              </a:spcAft>
              <a:tabLst>
                <a:tab pos="0" algn="l"/>
              </a:tabLst>
            </a:pPr>
            <a:r>
              <a:rPr lang="en-US" sz="2700" b="1" kern="0" dirty="0">
                <a:latin typeface="Bookman Old Style" panose="02050604050505020204" pitchFamily="18" charset="0"/>
                <a:ea typeface="Calibri" panose="020F0502020204030204" pitchFamily="34" charset="0"/>
                <a:cs typeface="Arial" panose="020B0604020202020204" pitchFamily="34" charset="0"/>
              </a:rPr>
              <a:t>RSPK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terdiri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dari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gambaran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umum</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kriteria</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lingkup</a:t>
            </a:r>
            <a:r>
              <a:rPr lang="en-US" sz="2700" spc="-83"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kegiatan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pengumpulan</a:t>
            </a:r>
            <a:r>
              <a:rPr lang="en-US" sz="2700" dirty="0">
                <a:latin typeface="Bookman Old Style" panose="02050604050505020204" pitchFamily="18" charset="0"/>
                <a:ea typeface="Calibri" panose="020F0502020204030204" pitchFamily="34" charset="0"/>
                <a:cs typeface="Arial" panose="020B0604020202020204" pitchFamily="34" charset="0"/>
              </a:rPr>
              <a:t> dan </a:t>
            </a:r>
            <a:r>
              <a:rPr lang="en-US" sz="2700" dirty="0" err="1">
                <a:latin typeface="Bookman Old Style" panose="02050604050505020204" pitchFamily="18" charset="0"/>
                <a:ea typeface="Calibri" panose="020F0502020204030204" pitchFamily="34" charset="0"/>
                <a:cs typeface="Arial" panose="020B0604020202020204" pitchFamily="34" charset="0"/>
              </a:rPr>
              <a:t>pengolahan</a:t>
            </a:r>
            <a:r>
              <a:rPr lang="en-US" sz="2700" dirty="0">
                <a:latin typeface="Bookman Old Style" panose="02050604050505020204" pitchFamily="18" charset="0"/>
                <a:ea typeface="Calibri" panose="020F0502020204030204" pitchFamily="34" charset="0"/>
                <a:cs typeface="Arial" panose="020B0604020202020204" pitchFamily="34" charset="0"/>
              </a:rPr>
              <a:t> data dan </a:t>
            </a:r>
            <a:r>
              <a:rPr lang="en-US" sz="2700" dirty="0" err="1">
                <a:latin typeface="Bookman Old Style" panose="02050604050505020204" pitchFamily="18" charset="0"/>
                <a:ea typeface="Calibri" panose="020F0502020204030204" pitchFamily="34" charset="0"/>
                <a:cs typeface="Arial" panose="020B0604020202020204" pitchFamily="34" charset="0"/>
              </a:rPr>
              <a:t>informasi</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analisis</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permasalahan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rekomendasi</a:t>
            </a:r>
            <a:r>
              <a:rPr lang="en-US" sz="2700" spc="-68" dirty="0">
                <a:latin typeface="Bookman Old Style" panose="02050604050505020204" pitchFamily="18" charset="0"/>
                <a:ea typeface="Calibri" panose="020F0502020204030204" pitchFamily="34" charset="0"/>
                <a:cs typeface="Arial" panose="020B0604020202020204" pitchFamily="34" charset="0"/>
              </a:rPr>
              <a:t> program </a:t>
            </a:r>
            <a:r>
              <a:rPr lang="en-US" sz="2700" spc="-68" dirty="0" err="1">
                <a:latin typeface="Bookman Old Style" panose="02050604050505020204" pitchFamily="18" charset="0"/>
                <a:ea typeface="Calibri" panose="020F0502020204030204" pitchFamily="34" charset="0"/>
                <a:cs typeface="Arial" panose="020B0604020202020204" pitchFamily="34" charset="0"/>
              </a:rPr>
              <a:t>kegiatan</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pemadaman</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dirty="0">
                <a:latin typeface="Bookman Old Style" panose="02050604050505020204" pitchFamily="18" charset="0"/>
                <a:ea typeface="Calibri" panose="020F0502020204030204" pitchFamily="34" charset="0"/>
                <a:cs typeface="Arial" panose="020B0604020202020204" pitchFamily="34" charset="0"/>
              </a:rPr>
              <a:t>.</a:t>
            </a:r>
          </a:p>
          <a:p>
            <a:pPr lvl="1">
              <a:lnSpc>
                <a:spcPct val="115000"/>
              </a:lnSpc>
              <a:spcBef>
                <a:spcPts val="45"/>
              </a:spcBef>
              <a:spcAft>
                <a:spcPts val="1500"/>
              </a:spcAft>
              <a:tabLst>
                <a:tab pos="0" algn="l"/>
              </a:tabLst>
            </a:pPr>
            <a:endPar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Program/</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Kegiatan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yang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tertuang</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RSPK</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operasional</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pemadaman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ID" sz="2700" dirty="0">
                <a:latin typeface="Bookman Old Style" panose="02050604050505020204" pitchFamily="18" charset="0"/>
                <a:ea typeface="Calibri" panose="020F0502020204030204" pitchFamily="34" charset="0"/>
                <a:cs typeface="Times New Roman" panose="02020603050405020304" pitchFamily="18"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kesiapsiagaan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petugas</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pemadam</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a:t>
            </a:r>
            <a:r>
              <a:rPr lang="en-ID" sz="2700"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ketersediaan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SOP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pemadaman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kern="0"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 </a:t>
            </a:r>
            <a:r>
              <a:rPr lang="en-ID" sz="2700" dirty="0">
                <a:latin typeface="Bookman Old Style" panose="02050604050505020204" pitchFamily="18" charset="0"/>
              </a:rPr>
              <a:t> </a:t>
            </a:r>
            <a:r>
              <a:rPr lang="en-US" sz="2700" dirty="0">
                <a:latin typeface="Bookman Old Style" panose="02050604050505020204" pitchFamily="18" charset="0"/>
                <a:ea typeface="Calibri" panose="020F0502020204030204" pitchFamily="34" charset="0"/>
                <a:cs typeface="Times New Roman" panose="02020603050405020304" pitchFamily="18" charset="0"/>
              </a:rPr>
              <a:t> </a:t>
            </a:r>
            <a:endParaRPr lang="en-ID" sz="2700" dirty="0">
              <a:latin typeface="Bookman Old Style" panose="02050604050505020204" pitchFamily="18"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0" algn="l"/>
              </a:tabLst>
            </a:pP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endParaRPr lang="en-ID" sz="27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592455" algn="l"/>
              </a:tabLst>
            </a:pPr>
            <a:endParaRPr lang="en-ID" sz="2700" dirty="0">
              <a:latin typeface="Calibri" panose="020F0502020204030204" pitchFamily="34" charset="0"/>
              <a:ea typeface="Calibri" panose="020F0502020204030204" pitchFamily="34" charset="0"/>
              <a:cs typeface="Times New Roman" panose="02020603050405020304" pitchFamily="18" charset="0"/>
            </a:endParaRPr>
          </a:p>
          <a:p>
            <a:endParaRPr lang="en-ID" sz="2700" dirty="0"/>
          </a:p>
        </p:txBody>
      </p:sp>
      <p:sp>
        <p:nvSpPr>
          <p:cNvPr id="9" name="Freeform 2">
            <a:extLst>
              <a:ext uri="{FF2B5EF4-FFF2-40B4-BE49-F238E27FC236}">
                <a16:creationId xmlns:a16="http://schemas.microsoft.com/office/drawing/2014/main" id="{D9130684-62D5-4489-963F-B5B2D92064A4}"/>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10" name="Freeform 8">
            <a:extLst>
              <a:ext uri="{FF2B5EF4-FFF2-40B4-BE49-F238E27FC236}">
                <a16:creationId xmlns:a16="http://schemas.microsoft.com/office/drawing/2014/main" id="{0F683229-BCA4-4A7E-B161-0432B749767B}"/>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1" name="Freeform 6">
            <a:extLst>
              <a:ext uri="{FF2B5EF4-FFF2-40B4-BE49-F238E27FC236}">
                <a16:creationId xmlns:a16="http://schemas.microsoft.com/office/drawing/2014/main" id="{02DADDA4-3294-4C03-B239-B086092D17B8}"/>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Tree>
    <p:extLst>
      <p:ext uri="{BB962C8B-B14F-4D97-AF65-F5344CB8AC3E}">
        <p14:creationId xmlns:p14="http://schemas.microsoft.com/office/powerpoint/2010/main" val="331845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764C-9207-C50B-0CCD-0FF855205C81}"/>
              </a:ext>
            </a:extLst>
          </p:cNvPr>
          <p:cNvSpPr/>
          <p:nvPr/>
        </p:nvSpPr>
        <p:spPr>
          <a:xfrm>
            <a:off x="0" y="457200"/>
            <a:ext cx="18288000" cy="553998"/>
          </a:xfrm>
          <a:prstGeom prst="rect">
            <a:avLst/>
          </a:prstGeom>
        </p:spPr>
        <p:txBody>
          <a:bodyPr wrap="square">
            <a:spAutoFit/>
          </a:bodyPr>
          <a:lstStyle/>
          <a:p>
            <a:pPr algn="ctr" defTabSz="1371600">
              <a:defRPr/>
            </a:pPr>
            <a:r>
              <a:rPr lang="en-US" sz="3000" b="1" dirty="0" err="1">
                <a:highlight>
                  <a:srgbClr val="FFFF00"/>
                </a:highlight>
                <a:latin typeface="Arial" panose="020B0604020202020204" pitchFamily="34" charset="0"/>
                <a:ea typeface="Times New Roman" panose="02020603050405020304" pitchFamily="18" charset="0"/>
              </a:rPr>
              <a:t>Rencana</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Sistem</a:t>
            </a:r>
            <a:r>
              <a:rPr lang="en-US" sz="3000" b="1" dirty="0">
                <a:highlight>
                  <a:srgbClr val="FFFF00"/>
                </a:highlight>
                <a:latin typeface="Arial" panose="020B0604020202020204" pitchFamily="34" charset="0"/>
                <a:ea typeface="Times New Roman" panose="02020603050405020304" pitchFamily="18" charset="0"/>
              </a:rPr>
              <a:t> </a:t>
            </a:r>
            <a:r>
              <a:rPr lang="en-US" sz="3000" b="1" dirty="0" err="1">
                <a:highlight>
                  <a:srgbClr val="FFFF00"/>
                </a:highlight>
                <a:latin typeface="Arial" panose="020B0604020202020204" pitchFamily="34" charset="0"/>
                <a:ea typeface="Times New Roman" panose="02020603050405020304" pitchFamily="18" charset="0"/>
              </a:rPr>
              <a:t>Keselamatan</a:t>
            </a:r>
            <a:r>
              <a:rPr lang="en-US" sz="3000" b="1" dirty="0">
                <a:highlight>
                  <a:srgbClr val="FFFF00"/>
                </a:highlight>
                <a:latin typeface="Arial" panose="020B0604020202020204" pitchFamily="34" charset="0"/>
                <a:ea typeface="Times New Roman" panose="02020603050405020304" pitchFamily="18" charset="0"/>
              </a:rPr>
              <a:t> Publik (RSSP) </a:t>
            </a:r>
            <a:endParaRPr lang="en-US" sz="3000" b="1" dirty="0">
              <a:solidFill>
                <a:prstClr val="black"/>
              </a:solidFill>
              <a:highlight>
                <a:srgbClr val="FFFF00"/>
              </a:highlight>
              <a:latin typeface="Arial" panose="020B0604020202020204" pitchFamily="34" charset="0"/>
              <a:ea typeface="Calibri" panose="020F0502020204030204" pitchFamily="34" charset="0"/>
            </a:endParaRPr>
          </a:p>
        </p:txBody>
      </p:sp>
      <p:sp>
        <p:nvSpPr>
          <p:cNvPr id="5" name="TextBox 6">
            <a:extLst>
              <a:ext uri="{FF2B5EF4-FFF2-40B4-BE49-F238E27FC236}">
                <a16:creationId xmlns:a16="http://schemas.microsoft.com/office/drawing/2014/main" id="{CF212ED2-07EB-5ECD-A778-FCC4D68F7387}"/>
              </a:ext>
            </a:extLst>
          </p:cNvPr>
          <p:cNvSpPr txBox="1"/>
          <p:nvPr/>
        </p:nvSpPr>
        <p:spPr>
          <a:xfrm>
            <a:off x="1485901" y="1684340"/>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a:solidFill>
                  <a:srgbClr val="FF0000"/>
                </a:solidFill>
                <a:latin typeface="Arial" panose="020B0604020202020204" pitchFamily="34" charset="0"/>
                <a:cs typeface="Arial" panose="020B0604020202020204" pitchFamily="34" charset="0"/>
              </a:rPr>
              <a:t>Pengertian</a:t>
            </a:r>
            <a:endParaRPr lang="en-ID" sz="3000" dirty="0"/>
          </a:p>
        </p:txBody>
      </p:sp>
      <p:sp>
        <p:nvSpPr>
          <p:cNvPr id="7" name="TextBox 6">
            <a:extLst>
              <a:ext uri="{FF2B5EF4-FFF2-40B4-BE49-F238E27FC236}">
                <a16:creationId xmlns:a16="http://schemas.microsoft.com/office/drawing/2014/main" id="{083871D4-C39A-7488-356B-55DF99DB4E41}"/>
              </a:ext>
            </a:extLst>
          </p:cNvPr>
          <p:cNvSpPr txBox="1"/>
          <p:nvPr/>
        </p:nvSpPr>
        <p:spPr>
          <a:xfrm>
            <a:off x="1371600" y="2540411"/>
            <a:ext cx="6057900" cy="3000821"/>
          </a:xfrm>
          <a:prstGeom prst="rect">
            <a:avLst/>
          </a:prstGeom>
          <a:noFill/>
        </p:spPr>
        <p:txBody>
          <a:bodyPr wrap="square">
            <a:spAutoFit/>
          </a:bodyPr>
          <a:lstStyle/>
          <a:p>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seluruh</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aktivitas</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atau</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upaya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melakukan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kegiatan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jiwa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harta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benda</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baik</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pada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kondisi</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darurat</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non-</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endParaRPr lang="en-ID" sz="2700" dirty="0"/>
          </a:p>
        </p:txBody>
      </p:sp>
      <p:sp>
        <p:nvSpPr>
          <p:cNvPr id="8" name="TextBox 6">
            <a:extLst>
              <a:ext uri="{FF2B5EF4-FFF2-40B4-BE49-F238E27FC236}">
                <a16:creationId xmlns:a16="http://schemas.microsoft.com/office/drawing/2014/main" id="{E6C4C18D-1D1C-23DA-BE32-4066214ABB83}"/>
              </a:ext>
            </a:extLst>
          </p:cNvPr>
          <p:cNvSpPr txBox="1"/>
          <p:nvPr/>
        </p:nvSpPr>
        <p:spPr>
          <a:xfrm>
            <a:off x="11887201" y="1643431"/>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dirty="0" err="1">
                <a:solidFill>
                  <a:srgbClr val="FF0000"/>
                </a:solidFill>
                <a:latin typeface="Arial" panose="020B0604020202020204" pitchFamily="34" charset="0"/>
                <a:cs typeface="Arial" panose="020B0604020202020204" pitchFamily="34" charset="0"/>
              </a:rPr>
              <a:t>Subtansi</a:t>
            </a:r>
            <a:endParaRPr lang="en-ID" sz="3000" dirty="0"/>
          </a:p>
        </p:txBody>
      </p:sp>
      <p:pic>
        <p:nvPicPr>
          <p:cNvPr id="9" name="Picture 8" descr="A person in a blue shirt and white helmet holding a snake&#10;&#10;Description automatically generated">
            <a:extLst>
              <a:ext uri="{FF2B5EF4-FFF2-40B4-BE49-F238E27FC236}">
                <a16:creationId xmlns:a16="http://schemas.microsoft.com/office/drawing/2014/main" id="{6D37D019-A64E-70AB-C869-6AA1D84B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6223095"/>
            <a:ext cx="4800600" cy="3378105"/>
          </a:xfrm>
          <a:prstGeom prst="rect">
            <a:avLst/>
          </a:prstGeom>
        </p:spPr>
      </p:pic>
      <p:sp>
        <p:nvSpPr>
          <p:cNvPr id="3" name="TextBox 2">
            <a:extLst>
              <a:ext uri="{FF2B5EF4-FFF2-40B4-BE49-F238E27FC236}">
                <a16:creationId xmlns:a16="http://schemas.microsoft.com/office/drawing/2014/main" id="{B72E5F1E-ED65-91C8-44E5-B48E1BB7E57B}"/>
              </a:ext>
            </a:extLst>
          </p:cNvPr>
          <p:cNvSpPr txBox="1"/>
          <p:nvPr/>
        </p:nvSpPr>
        <p:spPr>
          <a:xfrm>
            <a:off x="7886700" y="2321335"/>
            <a:ext cx="10001247" cy="6725687"/>
          </a:xfrm>
          <a:prstGeom prst="rect">
            <a:avLst/>
          </a:prstGeom>
          <a:noFill/>
        </p:spPr>
        <p:txBody>
          <a:bodyPr wrap="square">
            <a:spAutoFit/>
          </a:bodyPr>
          <a:lstStyle/>
          <a:p>
            <a:pPr lvl="1">
              <a:lnSpc>
                <a:spcPct val="115000"/>
              </a:lnSpc>
              <a:spcBef>
                <a:spcPts val="45"/>
              </a:spcBef>
              <a:spcAft>
                <a:spcPts val="1500"/>
              </a:spcAft>
              <a:tabLst>
                <a:tab pos="0" algn="l"/>
              </a:tabLst>
            </a:pPr>
            <a:r>
              <a:rPr lang="en-US" sz="2700" b="1" kern="0" dirty="0">
                <a:latin typeface="Bookman Old Style" panose="02050604050505020204" pitchFamily="18" charset="0"/>
                <a:ea typeface="Calibri" panose="020F0502020204030204" pitchFamily="34" charset="0"/>
                <a:cs typeface="Arial" panose="020B0604020202020204" pitchFamily="34" charset="0"/>
              </a:rPr>
              <a:t>RSSP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terdiri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dari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gambaran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umum</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kriteria</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lingkup</a:t>
            </a:r>
            <a:r>
              <a:rPr lang="en-US" sz="2700" spc="-83"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kegiatan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pengumpulan</a:t>
            </a:r>
            <a:r>
              <a:rPr lang="en-US" sz="2700" dirty="0">
                <a:latin typeface="Bookman Old Style" panose="02050604050505020204" pitchFamily="18" charset="0"/>
                <a:ea typeface="Calibri" panose="020F0502020204030204" pitchFamily="34" charset="0"/>
                <a:cs typeface="Arial" panose="020B0604020202020204" pitchFamily="34" charset="0"/>
              </a:rPr>
              <a:t> dan </a:t>
            </a:r>
            <a:r>
              <a:rPr lang="en-US" sz="2700" dirty="0" err="1">
                <a:latin typeface="Bookman Old Style" panose="02050604050505020204" pitchFamily="18" charset="0"/>
                <a:ea typeface="Calibri" panose="020F0502020204030204" pitchFamily="34" charset="0"/>
                <a:cs typeface="Arial" panose="020B0604020202020204" pitchFamily="34" charset="0"/>
              </a:rPr>
              <a:t>pengolahan</a:t>
            </a:r>
            <a:r>
              <a:rPr lang="en-US" sz="2700" dirty="0">
                <a:latin typeface="Bookman Old Style" panose="02050604050505020204" pitchFamily="18" charset="0"/>
                <a:ea typeface="Calibri" panose="020F0502020204030204" pitchFamily="34" charset="0"/>
                <a:cs typeface="Arial" panose="020B0604020202020204" pitchFamily="34" charset="0"/>
              </a:rPr>
              <a:t> data dan </a:t>
            </a:r>
            <a:r>
              <a:rPr lang="en-US" sz="2700" dirty="0" err="1">
                <a:latin typeface="Bookman Old Style" panose="02050604050505020204" pitchFamily="18" charset="0"/>
                <a:ea typeface="Calibri" panose="020F0502020204030204" pitchFamily="34" charset="0"/>
                <a:cs typeface="Arial" panose="020B0604020202020204" pitchFamily="34" charset="0"/>
              </a:rPr>
              <a:t>informasi</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analisis</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permasalahan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rekomendasi</a:t>
            </a:r>
            <a:r>
              <a:rPr lang="en-US" sz="2700" spc="-68" dirty="0">
                <a:latin typeface="Bookman Old Style" panose="02050604050505020204" pitchFamily="18" charset="0"/>
                <a:ea typeface="Calibri" panose="020F0502020204030204" pitchFamily="34" charset="0"/>
                <a:cs typeface="Arial" panose="020B0604020202020204" pitchFamily="34" charset="0"/>
              </a:rPr>
              <a:t> program </a:t>
            </a:r>
            <a:r>
              <a:rPr lang="en-US" sz="2700" spc="-68" dirty="0" err="1">
                <a:latin typeface="Bookman Old Style" panose="02050604050505020204" pitchFamily="18" charset="0"/>
                <a:ea typeface="Calibri" panose="020F0502020204030204" pitchFamily="34" charset="0"/>
                <a:cs typeface="Arial" panose="020B0604020202020204" pitchFamily="34" charset="0"/>
              </a:rPr>
              <a:t>kegiatan</a:t>
            </a:r>
            <a:r>
              <a:rPr lang="en-US" sz="2700" spc="-68" dirty="0">
                <a:latin typeface="Bookman Old Style" panose="02050604050505020204" pitchFamily="18" charset="0"/>
                <a:ea typeface="Calibri" panose="020F0502020204030204" pitchFamily="34" charset="0"/>
                <a:cs typeface="Arial" panose="020B0604020202020204" pitchFamily="34" charset="0"/>
              </a:rPr>
              <a:t> </a:t>
            </a:r>
            <a:r>
              <a:rPr lang="en-US" sz="2700" spc="-8" dirty="0" err="1">
                <a:latin typeface="Bookman Old Style" panose="02050604050505020204" pitchFamily="18" charset="0"/>
                <a:ea typeface="Calibri" panose="020F0502020204030204" pitchFamily="34" charset="0"/>
                <a:cs typeface="Arial" panose="020B0604020202020204" pitchFamily="34" charset="0"/>
              </a:rPr>
              <a:t>penyelamatan</a:t>
            </a:r>
            <a:r>
              <a:rPr lang="en-US" sz="2700" spc="-8" dirty="0">
                <a:latin typeface="Bookman Old Style" panose="02050604050505020204" pitchFamily="18" charset="0"/>
                <a:ea typeface="Calibri" panose="020F0502020204030204" pitchFamily="34" charset="0"/>
                <a:cs typeface="Arial" panose="020B0604020202020204" pitchFamily="34" charset="0"/>
              </a:rPr>
              <a:t> non </a:t>
            </a:r>
            <a:r>
              <a:rPr lang="en-US" sz="2700" spc="-8" dirty="0" err="1">
                <a:latin typeface="Bookman Old Style" panose="02050604050505020204" pitchFamily="18" charset="0"/>
                <a:ea typeface="Calibri" panose="020F0502020204030204" pitchFamily="34" charset="0"/>
                <a:cs typeface="Arial" panose="020B0604020202020204" pitchFamily="34" charset="0"/>
              </a:rPr>
              <a:t>kebakaran</a:t>
            </a:r>
            <a:r>
              <a:rPr lang="en-US" sz="2700" spc="-8" dirty="0">
                <a:latin typeface="Bookman Old Style" panose="02050604050505020204" pitchFamily="18" charset="0"/>
                <a:ea typeface="Calibri" panose="020F0502020204030204" pitchFamily="34" charset="0"/>
                <a:cs typeface="Arial" panose="020B0604020202020204" pitchFamily="34" charset="0"/>
              </a:rPr>
              <a:t>.</a:t>
            </a:r>
            <a:endParaRPr lang="en-US" sz="2700" dirty="0">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endPar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Program/</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Kegiatan</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yang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tertuang</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RSSP</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operasional</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evakuasi</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ID" sz="2700" dirty="0">
                <a:latin typeface="Calibri" panose="020F0502020204030204" pitchFamily="34" charset="0"/>
                <a:ea typeface="Calibri" panose="020F0502020204030204" pitchFamily="34" charset="0"/>
                <a:cs typeface="Times New Roman" panose="02020603050405020304" pitchFamily="18"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kesiapsiagaan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petugas</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ketersediaan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SOP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7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7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evakuasi</a:t>
            </a:r>
            <a:endParaRPr lang="en-ID" sz="2700" dirty="0">
              <a:latin typeface="Bookman Old Style" panose="02050604050505020204" pitchFamily="18"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0" algn="l"/>
              </a:tabLst>
            </a:pPr>
            <a:r>
              <a:rPr lang="en-US" sz="270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endParaRPr lang="en-ID" sz="27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592455" algn="l"/>
              </a:tabLst>
            </a:pPr>
            <a:endParaRPr lang="en-ID" sz="2700" dirty="0">
              <a:latin typeface="Calibri" panose="020F0502020204030204" pitchFamily="34" charset="0"/>
              <a:ea typeface="Calibri" panose="020F0502020204030204" pitchFamily="34" charset="0"/>
              <a:cs typeface="Times New Roman" panose="02020603050405020304" pitchFamily="18" charset="0"/>
            </a:endParaRPr>
          </a:p>
          <a:p>
            <a:endParaRPr lang="en-ID" sz="2700" dirty="0"/>
          </a:p>
        </p:txBody>
      </p:sp>
      <p:sp>
        <p:nvSpPr>
          <p:cNvPr id="10" name="Freeform 2">
            <a:extLst>
              <a:ext uri="{FF2B5EF4-FFF2-40B4-BE49-F238E27FC236}">
                <a16:creationId xmlns:a16="http://schemas.microsoft.com/office/drawing/2014/main" id="{620CBC44-49C0-4147-86C0-A27F06E7F073}"/>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11" name="Freeform 8">
            <a:extLst>
              <a:ext uri="{FF2B5EF4-FFF2-40B4-BE49-F238E27FC236}">
                <a16:creationId xmlns:a16="http://schemas.microsoft.com/office/drawing/2014/main" id="{8C6000B0-0103-4B45-B9DA-2CAA89B45BC7}"/>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2" name="Freeform 6">
            <a:extLst>
              <a:ext uri="{FF2B5EF4-FFF2-40B4-BE49-F238E27FC236}">
                <a16:creationId xmlns:a16="http://schemas.microsoft.com/office/drawing/2014/main" id="{E3B03BA6-861F-4B6C-B46D-C4959D3E072C}"/>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Tree>
    <p:extLst>
      <p:ext uri="{BB962C8B-B14F-4D97-AF65-F5344CB8AC3E}">
        <p14:creationId xmlns:p14="http://schemas.microsoft.com/office/powerpoint/2010/main" val="284024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764C-9207-C50B-0CCD-0FF855205C81}"/>
              </a:ext>
            </a:extLst>
          </p:cNvPr>
          <p:cNvSpPr/>
          <p:nvPr/>
        </p:nvSpPr>
        <p:spPr>
          <a:xfrm>
            <a:off x="0" y="457200"/>
            <a:ext cx="18288000" cy="1015663"/>
          </a:xfrm>
          <a:prstGeom prst="rect">
            <a:avLst/>
          </a:prstGeom>
        </p:spPr>
        <p:txBody>
          <a:bodyPr wrap="square">
            <a:spAutoFit/>
          </a:bodyPr>
          <a:lstStyle/>
          <a:p>
            <a:pPr algn="ctr" defTabSz="1371600">
              <a:defRPr/>
            </a:pPr>
            <a:r>
              <a:rPr lang="en-US" sz="3000" b="1" dirty="0" err="1">
                <a:solidFill>
                  <a:prstClr val="black"/>
                </a:solidFill>
                <a:highlight>
                  <a:srgbClr val="FFFF00"/>
                </a:highlight>
                <a:latin typeface="Arial" panose="020B0604020202020204" pitchFamily="34" charset="0"/>
                <a:ea typeface="Calibri" panose="020F0502020204030204" pitchFamily="34" charset="0"/>
              </a:rPr>
              <a:t>Indeks</a:t>
            </a:r>
            <a:r>
              <a:rPr lang="en-US" sz="3000" b="1" dirty="0">
                <a:solidFill>
                  <a:prstClr val="black"/>
                </a:solidFill>
                <a:highlight>
                  <a:srgbClr val="FFFF00"/>
                </a:highlight>
                <a:latin typeface="Arial" panose="020B0604020202020204" pitchFamily="34" charset="0"/>
                <a:ea typeface="Calibri" panose="020F0502020204030204" pitchFamily="34" charset="0"/>
              </a:rPr>
              <a:t> </a:t>
            </a:r>
            <a:r>
              <a:rPr lang="en-US" sz="3000" b="1" dirty="0" err="1">
                <a:solidFill>
                  <a:prstClr val="black"/>
                </a:solidFill>
                <a:highlight>
                  <a:srgbClr val="FFFF00"/>
                </a:highlight>
                <a:latin typeface="Arial" panose="020B0604020202020204" pitchFamily="34" charset="0"/>
                <a:ea typeface="Calibri" panose="020F0502020204030204" pitchFamily="34" charset="0"/>
              </a:rPr>
              <a:t>Ketangguhan</a:t>
            </a:r>
            <a:r>
              <a:rPr lang="en-US" sz="3000" b="1" dirty="0">
                <a:solidFill>
                  <a:prstClr val="black"/>
                </a:solidFill>
                <a:highlight>
                  <a:srgbClr val="FFFF00"/>
                </a:highlight>
                <a:latin typeface="Arial" panose="020B0604020202020204" pitchFamily="34" charset="0"/>
                <a:ea typeface="Calibri" panose="020F0502020204030204" pitchFamily="34" charset="0"/>
              </a:rPr>
              <a:t> </a:t>
            </a:r>
            <a:r>
              <a:rPr lang="en-US" sz="3000" b="1" dirty="0" err="1">
                <a:solidFill>
                  <a:prstClr val="black"/>
                </a:solidFill>
                <a:highlight>
                  <a:srgbClr val="FFFF00"/>
                </a:highlight>
                <a:latin typeface="Arial" panose="020B0604020202020204" pitchFamily="34" charset="0"/>
                <a:ea typeface="Calibri" panose="020F0502020204030204" pitchFamily="34" charset="0"/>
              </a:rPr>
              <a:t>Kebakaran</a:t>
            </a:r>
            <a:r>
              <a:rPr lang="en-US" sz="3000" b="1" dirty="0">
                <a:solidFill>
                  <a:prstClr val="black"/>
                </a:solidFill>
                <a:highlight>
                  <a:srgbClr val="FFFF00"/>
                </a:highlight>
                <a:latin typeface="Arial" panose="020B0604020202020204" pitchFamily="34" charset="0"/>
                <a:ea typeface="Calibri" panose="020F0502020204030204" pitchFamily="34" charset="0"/>
              </a:rPr>
              <a:t>/</a:t>
            </a:r>
          </a:p>
          <a:p>
            <a:pPr algn="ctr" defTabSz="1371600">
              <a:defRPr/>
            </a:pPr>
            <a:r>
              <a:rPr lang="en-US" sz="3000" b="1" dirty="0">
                <a:solidFill>
                  <a:prstClr val="black"/>
                </a:solidFill>
                <a:highlight>
                  <a:srgbClr val="FFFF00"/>
                </a:highlight>
                <a:latin typeface="Arial" panose="020B0604020202020204" pitchFamily="34" charset="0"/>
                <a:ea typeface="Calibri" panose="020F0502020204030204" pitchFamily="34" charset="0"/>
              </a:rPr>
              <a:t>Fire Resilience Index (FIRLI)</a:t>
            </a:r>
          </a:p>
        </p:txBody>
      </p:sp>
      <p:sp>
        <p:nvSpPr>
          <p:cNvPr id="5" name="TextBox 6">
            <a:extLst>
              <a:ext uri="{FF2B5EF4-FFF2-40B4-BE49-F238E27FC236}">
                <a16:creationId xmlns:a16="http://schemas.microsoft.com/office/drawing/2014/main" id="{CF212ED2-07EB-5ECD-A778-FCC4D68F7387}"/>
              </a:ext>
            </a:extLst>
          </p:cNvPr>
          <p:cNvSpPr txBox="1"/>
          <p:nvPr/>
        </p:nvSpPr>
        <p:spPr>
          <a:xfrm>
            <a:off x="1571035" y="1343101"/>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a:solidFill>
                  <a:srgbClr val="FF0000"/>
                </a:solidFill>
                <a:latin typeface="Arial" panose="020B0604020202020204" pitchFamily="34" charset="0"/>
                <a:cs typeface="Arial" panose="020B0604020202020204" pitchFamily="34" charset="0"/>
              </a:rPr>
              <a:t>Pengertian</a:t>
            </a:r>
            <a:endParaRPr lang="en-ID" sz="3000" dirty="0"/>
          </a:p>
        </p:txBody>
      </p:sp>
      <p:sp>
        <p:nvSpPr>
          <p:cNvPr id="7" name="TextBox 6">
            <a:extLst>
              <a:ext uri="{FF2B5EF4-FFF2-40B4-BE49-F238E27FC236}">
                <a16:creationId xmlns:a16="http://schemas.microsoft.com/office/drawing/2014/main" id="{083871D4-C39A-7488-356B-55DF99DB4E41}"/>
              </a:ext>
            </a:extLst>
          </p:cNvPr>
          <p:cNvSpPr txBox="1"/>
          <p:nvPr/>
        </p:nvSpPr>
        <p:spPr>
          <a:xfrm>
            <a:off x="832848" y="2125715"/>
            <a:ext cx="6858000" cy="3046988"/>
          </a:xfrm>
          <a:prstGeom prst="rect">
            <a:avLst/>
          </a:prstGeom>
          <a:noFill/>
        </p:spPr>
        <p:txBody>
          <a:bodyPr wrap="square">
            <a:spAutoFit/>
          </a:bodyPr>
          <a:lstStyle/>
          <a:p>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adalah</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suatu</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upaya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mengidentifikasi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mengkaji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kemampuan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suatu</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ekosistem</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komunitas</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atau</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masyarakat</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yang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terpapar</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bahaya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dapat</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mengatasi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dampak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yang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diterima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kemampuan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memulihkan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diri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dari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efek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bahaya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secara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mandiri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maupun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dengan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bantuan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para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pihak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dengan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efektif</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efisien</a:t>
            </a:r>
            <a:endParaRPr lang="en-ID" sz="2400" dirty="0"/>
          </a:p>
        </p:txBody>
      </p:sp>
      <p:sp>
        <p:nvSpPr>
          <p:cNvPr id="8" name="TextBox 6">
            <a:extLst>
              <a:ext uri="{FF2B5EF4-FFF2-40B4-BE49-F238E27FC236}">
                <a16:creationId xmlns:a16="http://schemas.microsoft.com/office/drawing/2014/main" id="{E6C4C18D-1D1C-23DA-BE32-4066214ABB83}"/>
              </a:ext>
            </a:extLst>
          </p:cNvPr>
          <p:cNvSpPr txBox="1"/>
          <p:nvPr/>
        </p:nvSpPr>
        <p:spPr>
          <a:xfrm>
            <a:off x="11353800" y="1770102"/>
            <a:ext cx="2632454" cy="553998"/>
          </a:xfrm>
          <a:prstGeom prst="rect">
            <a:avLst/>
          </a:prstGeom>
          <a:noFill/>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3000" b="1" dirty="0" err="1">
                <a:solidFill>
                  <a:srgbClr val="FF0000"/>
                </a:solidFill>
                <a:latin typeface="Arial" panose="020B0604020202020204" pitchFamily="34" charset="0"/>
                <a:cs typeface="Arial" panose="020B0604020202020204" pitchFamily="34" charset="0"/>
              </a:rPr>
              <a:t>Subtansi</a:t>
            </a:r>
            <a:endParaRPr lang="en-ID" sz="3000" dirty="0"/>
          </a:p>
        </p:txBody>
      </p:sp>
      <p:pic>
        <p:nvPicPr>
          <p:cNvPr id="9" name="Picture 8" descr="A person in a blue shirt and white helmet holding a snake&#10;&#10;Description automatically generated">
            <a:extLst>
              <a:ext uri="{FF2B5EF4-FFF2-40B4-BE49-F238E27FC236}">
                <a16:creationId xmlns:a16="http://schemas.microsoft.com/office/drawing/2014/main" id="{6D37D019-A64E-70AB-C869-6AA1D84B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6223095"/>
            <a:ext cx="4800600" cy="3378105"/>
          </a:xfrm>
          <a:prstGeom prst="rect">
            <a:avLst/>
          </a:prstGeom>
        </p:spPr>
      </p:pic>
      <p:sp>
        <p:nvSpPr>
          <p:cNvPr id="3" name="TextBox 2">
            <a:extLst>
              <a:ext uri="{FF2B5EF4-FFF2-40B4-BE49-F238E27FC236}">
                <a16:creationId xmlns:a16="http://schemas.microsoft.com/office/drawing/2014/main" id="{B72E5F1E-ED65-91C8-44E5-B48E1BB7E57B}"/>
              </a:ext>
            </a:extLst>
          </p:cNvPr>
          <p:cNvSpPr txBox="1"/>
          <p:nvPr/>
        </p:nvSpPr>
        <p:spPr>
          <a:xfrm>
            <a:off x="8077200" y="2582529"/>
            <a:ext cx="10001247" cy="8467703"/>
          </a:xfrm>
          <a:prstGeom prst="rect">
            <a:avLst/>
          </a:prstGeom>
          <a:noFill/>
        </p:spPr>
        <p:txBody>
          <a:bodyPr wrap="square">
            <a:spAutoFit/>
          </a:bodyPr>
          <a:lstStyle/>
          <a:p>
            <a:pPr lvl="1">
              <a:lnSpc>
                <a:spcPct val="115000"/>
              </a:lnSpc>
              <a:spcBef>
                <a:spcPts val="45"/>
              </a:spcBef>
              <a:spcAft>
                <a:spcPts val="1500"/>
              </a:spcAft>
              <a:tabLst>
                <a:tab pos="0" algn="l"/>
              </a:tabLst>
            </a:pPr>
            <a:r>
              <a:rPr lang="en-US" sz="2700" b="1" kern="0" dirty="0">
                <a:latin typeface="Bookman Old Style" panose="02050604050505020204" pitchFamily="18" charset="0"/>
                <a:ea typeface="Calibri" panose="020F0502020204030204" pitchFamily="34" charset="0"/>
                <a:cs typeface="Arial" panose="020B0604020202020204" pitchFamily="34" charset="0"/>
              </a:rPr>
              <a:t>FIRLI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terdiri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b="1" kern="0" dirty="0" err="1">
                <a:latin typeface="Bookman Old Style" panose="02050604050505020204" pitchFamily="18" charset="0"/>
                <a:ea typeface="Calibri" panose="020F0502020204030204" pitchFamily="34" charset="0"/>
                <a:cs typeface="Arial" panose="020B0604020202020204" pitchFamily="34" charset="0"/>
              </a:rPr>
              <a:t>dari</a:t>
            </a:r>
            <a:r>
              <a:rPr lang="en-US" sz="2700" b="1" kern="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gambaran</a:t>
            </a:r>
            <a:r>
              <a:rPr lang="en-US" sz="2700" dirty="0">
                <a:latin typeface="Bookman Old Style" panose="02050604050505020204" pitchFamily="18" charset="0"/>
                <a:ea typeface="Calibri" panose="020F0502020204030204" pitchFamily="34" charset="0"/>
                <a:cs typeface="Arial" panose="020B0604020202020204" pitchFamily="34" charset="0"/>
              </a:rPr>
              <a:t> </a:t>
            </a:r>
            <a:r>
              <a:rPr lang="en-US" sz="2700" dirty="0" err="1">
                <a:latin typeface="Bookman Old Style" panose="02050604050505020204" pitchFamily="18" charset="0"/>
                <a:ea typeface="Calibri" panose="020F0502020204030204" pitchFamily="34" charset="0"/>
                <a:cs typeface="Arial" panose="020B0604020202020204" pitchFamily="34" charset="0"/>
              </a:rPr>
              <a:t>umum</a:t>
            </a:r>
            <a:r>
              <a:rPr lang="en-US" sz="2700" dirty="0">
                <a:latin typeface="Bookman Old Style" panose="02050604050505020204" pitchFamily="18" charset="0"/>
                <a:ea typeface="Calibri" panose="020F0502020204030204" pitchFamily="34" charset="0"/>
                <a:cs typeface="Arial" panose="020B0604020202020204" pitchFamily="34" charset="0"/>
              </a:rPr>
              <a:t>, pilar dan </a:t>
            </a:r>
            <a:r>
              <a:rPr lang="en-US" sz="2700" dirty="0" err="1">
                <a:latin typeface="Bookman Old Style" panose="02050604050505020204" pitchFamily="18" charset="0"/>
                <a:ea typeface="Calibri" panose="020F0502020204030204" pitchFamily="34" charset="0"/>
                <a:cs typeface="Arial" panose="020B0604020202020204" pitchFamily="34" charset="0"/>
              </a:rPr>
              <a:t>indikator</a:t>
            </a:r>
            <a:r>
              <a:rPr lang="en-US" sz="2700" dirty="0">
                <a:latin typeface="Bookman Old Style" panose="02050604050505020204" pitchFamily="18" charset="0"/>
                <a:ea typeface="Calibri" panose="020F0502020204030204" pitchFamily="34" charset="0"/>
                <a:cs typeface="Arial" panose="020B0604020202020204" pitchFamily="34" charset="0"/>
              </a:rPr>
              <a:t> dan </a:t>
            </a:r>
            <a:r>
              <a:rPr lang="en-US" sz="2700" dirty="0" err="1">
                <a:latin typeface="Bookman Old Style" panose="02050604050505020204" pitchFamily="18" charset="0"/>
                <a:ea typeface="Calibri" panose="020F0502020204030204" pitchFamily="34" charset="0"/>
                <a:cs typeface="Arial" panose="020B0604020202020204" pitchFamily="34" charset="0"/>
              </a:rPr>
              <a:t>penghitungan</a:t>
            </a:r>
            <a:r>
              <a:rPr lang="en-US" sz="2700" dirty="0">
                <a:latin typeface="Bookman Old Style" panose="02050604050505020204" pitchFamily="18" charset="0"/>
                <a:ea typeface="Calibri" panose="020F0502020204030204" pitchFamily="34" charset="0"/>
                <a:cs typeface="Arial" panose="020B0604020202020204" pitchFamily="34" charset="0"/>
              </a:rPr>
              <a:t>.</a:t>
            </a:r>
            <a:endPar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endParaRPr>
          </a:p>
          <a:p>
            <a:pPr lvl="1">
              <a:lnSpc>
                <a:spcPct val="115000"/>
              </a:lnSpc>
              <a:spcBef>
                <a:spcPts val="45"/>
              </a:spcBef>
              <a:spcAft>
                <a:spcPts val="1500"/>
              </a:spcAft>
              <a:tabLst>
                <a:tab pos="0" algn="l"/>
              </a:tabLst>
            </a:pP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Variabel</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700" b="1"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700" b="1" dirty="0">
                <a:solidFill>
                  <a:srgbClr val="000000"/>
                </a:solidFill>
                <a:latin typeface="Bookman Old Style" panose="02050604050505020204" pitchFamily="18" charset="0"/>
                <a:ea typeface="Calibri" panose="020F0502020204030204" pitchFamily="34" charset="0"/>
                <a:cs typeface="Arial" panose="020B0604020202020204" pitchFamily="34" charset="0"/>
              </a:rPr>
              <a:t> FIRLI: </a:t>
            </a:r>
          </a:p>
          <a:p>
            <a:pPr marL="342900" marR="0" lvl="0" indent="-342900" algn="just" defTabSz="914400" rtl="0" eaLnBrk="1" fontAlgn="t" latinLnBrk="0" hangingPunct="1">
              <a:lnSpc>
                <a:spcPct val="100000"/>
              </a:lnSpc>
              <a:spcBef>
                <a:spcPts val="0"/>
              </a:spcBef>
              <a:spcAft>
                <a:spcPts val="0"/>
              </a:spcAft>
              <a:buClrTx/>
              <a:buSzTx/>
              <a:buFont typeface="+mj-lt"/>
              <a:buAutoNum type="arabicPeriod"/>
              <a:tabLst/>
              <a:defRPr/>
            </a:pP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Individual Risk Awareness and Preparedness </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Kapasitas</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Adaptasi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kemampuan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melakukan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evakuasi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Respons</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p>
          <a:p>
            <a:pPr marL="342900" marR="0" lvl="0" indent="-342900" algn="just" defTabSz="914400" rtl="0" eaLnBrk="1" fontAlgn="t" latinLnBrk="0" hangingPunct="1">
              <a:lnSpc>
                <a:spcPct val="100000"/>
              </a:lnSpc>
              <a:spcBef>
                <a:spcPts val="0"/>
              </a:spcBef>
              <a:spcAft>
                <a:spcPts val="0"/>
              </a:spcAft>
              <a:buClrTx/>
              <a:buSzTx/>
              <a:buFont typeface="+mj-lt"/>
              <a:buAutoNum type="arabicPeriod"/>
              <a:tabLst/>
              <a:defRPr/>
            </a:pP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Social Capacity </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Jaring</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Pengaman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Sosial</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p>
          <a:p>
            <a:pPr marL="342900" marR="0" lvl="0" indent="-342900" algn="just" defTabSz="914400" rtl="0" eaLnBrk="1" fontAlgn="t" latinLnBrk="0" hangingPunct="1">
              <a:lnSpc>
                <a:spcPct val="100000"/>
              </a:lnSpc>
              <a:spcBef>
                <a:spcPts val="0"/>
              </a:spcBef>
              <a:spcAft>
                <a:spcPts val="0"/>
              </a:spcAft>
              <a:buClrTx/>
              <a:buSzTx/>
              <a:buFont typeface="+mj-lt"/>
              <a:buAutoNum type="arabicPeriod"/>
              <a:tabLst/>
              <a:defRPr/>
            </a:pP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Economic Capacity </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Aset</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atau</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Kekayaan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Sustainability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Keberlanjutan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p>
          <a:p>
            <a:pPr marL="342900" marR="0" lvl="0" indent="-342900" algn="just" defTabSz="914400" rtl="0" eaLnBrk="1" fontAlgn="t" latinLnBrk="0" hangingPunct="1">
              <a:lnSpc>
                <a:spcPct val="100000"/>
              </a:lnSpc>
              <a:spcBef>
                <a:spcPts val="0"/>
              </a:spcBef>
              <a:spcAft>
                <a:spcPts val="0"/>
              </a:spcAft>
              <a:buClrTx/>
              <a:buSzTx/>
              <a:buFont typeface="+mj-lt"/>
              <a:buAutoNum type="arabicPeriod"/>
              <a:tabLst/>
              <a:defRPr/>
            </a:pP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Recovery/Business continuity </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Akses</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Layanan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Dasar,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Sistem</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Informasi</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p>
          <a:p>
            <a:pPr marL="342900" marR="0" lvl="0" indent="-342900" algn="just" defTabSz="914400" rtl="0" eaLnBrk="1" fontAlgn="t" latinLnBrk="0" hangingPunct="1">
              <a:lnSpc>
                <a:spcPct val="100000"/>
              </a:lnSpc>
              <a:spcBef>
                <a:spcPts val="0"/>
              </a:spcBef>
              <a:spcAft>
                <a:spcPts val="0"/>
              </a:spcAft>
              <a:buClrTx/>
              <a:buSzTx/>
              <a:buFont typeface="+mj-lt"/>
              <a:buAutoNum type="arabicPeriod"/>
              <a:tabLst/>
              <a:defRPr/>
            </a:pP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Governance and </a:t>
            </a:r>
            <a:r>
              <a:rPr lang="en-US" sz="2400" b="1"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Insitution</a:t>
            </a:r>
            <a:r>
              <a:rPr lang="en-US" sz="2400" b="1"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Perkuatan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kebijakan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kelembagaan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untuk</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peningkatan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efektivitas</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pencegahan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penanggulangan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layanan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pemadam</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dan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penyelamatan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pengkajian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risiko</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kebakaran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dalam</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perencanaan</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wilayah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secara</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Bookman Old Style" panose="02050604050505020204" pitchFamily="18" charset="0"/>
                <a:ea typeface="Calibri" panose="020F0502020204030204" pitchFamily="34" charset="0"/>
                <a:cs typeface="Arial" panose="020B0604020202020204" pitchFamily="34" charset="0"/>
              </a:rPr>
              <a:t>terpadu</a:t>
            </a:r>
            <a:r>
              <a:rPr lang="en-US" sz="2400" kern="0" dirty="0">
                <a:solidFill>
                  <a:srgbClr val="000000"/>
                </a:solidFill>
                <a:latin typeface="Bookman Old Style" panose="02050604050505020204" pitchFamily="18" charset="0"/>
                <a:ea typeface="Calibri" panose="020F0502020204030204" pitchFamily="34" charset="0"/>
                <a:cs typeface="Arial" panose="020B0604020202020204" pitchFamily="34" charset="0"/>
              </a:rPr>
              <a:t>). </a:t>
            </a:r>
          </a:p>
          <a:p>
            <a:pPr lvl="1">
              <a:lnSpc>
                <a:spcPct val="115000"/>
              </a:lnSpc>
              <a:spcBef>
                <a:spcPts val="45"/>
              </a:spcBef>
              <a:spcAft>
                <a:spcPts val="1500"/>
              </a:spcAft>
              <a:tabLst>
                <a:tab pos="0" algn="l"/>
              </a:tabLst>
            </a:pPr>
            <a:endParaRPr lang="en-ID" sz="27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Bef>
                <a:spcPts val="45"/>
              </a:spcBef>
              <a:spcAft>
                <a:spcPts val="1500"/>
              </a:spcAft>
              <a:tabLst>
                <a:tab pos="592455" algn="l"/>
              </a:tabLst>
            </a:pPr>
            <a:endParaRPr lang="en-ID" sz="2700" dirty="0">
              <a:latin typeface="Calibri" panose="020F0502020204030204" pitchFamily="34" charset="0"/>
              <a:ea typeface="Calibri" panose="020F0502020204030204" pitchFamily="34" charset="0"/>
              <a:cs typeface="Times New Roman" panose="02020603050405020304" pitchFamily="18" charset="0"/>
            </a:endParaRPr>
          </a:p>
          <a:p>
            <a:endParaRPr lang="en-ID" sz="2700" dirty="0"/>
          </a:p>
        </p:txBody>
      </p:sp>
      <p:sp>
        <p:nvSpPr>
          <p:cNvPr id="10" name="Freeform 2">
            <a:extLst>
              <a:ext uri="{FF2B5EF4-FFF2-40B4-BE49-F238E27FC236}">
                <a16:creationId xmlns:a16="http://schemas.microsoft.com/office/drawing/2014/main" id="{620CBC44-49C0-4147-86C0-A27F06E7F073}"/>
              </a:ext>
            </a:extLst>
          </p:cNvPr>
          <p:cNvSpPr/>
          <p:nvPr/>
        </p:nvSpPr>
        <p:spPr>
          <a:xfrm flipH="1" flipV="1">
            <a:off x="12114651" y="-3242012"/>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dirty="0"/>
          </a:p>
        </p:txBody>
      </p:sp>
      <p:sp>
        <p:nvSpPr>
          <p:cNvPr id="11" name="Freeform 8">
            <a:extLst>
              <a:ext uri="{FF2B5EF4-FFF2-40B4-BE49-F238E27FC236}">
                <a16:creationId xmlns:a16="http://schemas.microsoft.com/office/drawing/2014/main" id="{8C6000B0-0103-4B45-B9DA-2CAA89B45BC7}"/>
              </a:ext>
            </a:extLst>
          </p:cNvPr>
          <p:cNvSpPr/>
          <p:nvPr/>
        </p:nvSpPr>
        <p:spPr>
          <a:xfrm>
            <a:off x="-801225" y="5908646"/>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2" name="Freeform 6">
            <a:extLst>
              <a:ext uri="{FF2B5EF4-FFF2-40B4-BE49-F238E27FC236}">
                <a16:creationId xmlns:a16="http://schemas.microsoft.com/office/drawing/2014/main" id="{E3B03BA6-861F-4B6C-B46D-C4959D3E072C}"/>
              </a:ext>
            </a:extLst>
          </p:cNvPr>
          <p:cNvSpPr/>
          <p:nvPr/>
        </p:nvSpPr>
        <p:spPr>
          <a:xfrm>
            <a:off x="82774" y="172262"/>
            <a:ext cx="1280689" cy="1448734"/>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5"/>
            <a:stretch>
              <a:fillRect l="-115516" r="-132844" b="-2650"/>
            </a:stretch>
          </a:blipFill>
        </p:spPr>
        <p:txBody>
          <a:bodyPr/>
          <a:lstStyle/>
          <a:p>
            <a:endParaRPr lang="en-ID"/>
          </a:p>
        </p:txBody>
      </p:sp>
    </p:spTree>
    <p:extLst>
      <p:ext uri="{BB962C8B-B14F-4D97-AF65-F5344CB8AC3E}">
        <p14:creationId xmlns:p14="http://schemas.microsoft.com/office/powerpoint/2010/main" val="2479415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20B0B"/>
        </a:solidFill>
        <a:effectLst/>
      </p:bgPr>
    </p:bg>
    <p:spTree>
      <p:nvGrpSpPr>
        <p:cNvPr id="1" name=""/>
        <p:cNvGrpSpPr/>
        <p:nvPr/>
      </p:nvGrpSpPr>
      <p:grpSpPr>
        <a:xfrm>
          <a:off x="0" y="0"/>
          <a:ext cx="0" cy="0"/>
          <a:chOff x="0" y="0"/>
          <a:chExt cx="0" cy="0"/>
        </a:xfrm>
      </p:grpSpPr>
      <p:sp>
        <p:nvSpPr>
          <p:cNvPr id="2" name="Freeform 2"/>
          <p:cNvSpPr/>
          <p:nvPr/>
        </p:nvSpPr>
        <p:spPr>
          <a:xfrm>
            <a:off x="-148164"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flipV="1">
            <a:off x="12712608" y="-702046"/>
            <a:ext cx="6234792" cy="6397641"/>
          </a:xfrm>
          <a:custGeom>
            <a:avLst/>
            <a:gdLst/>
            <a:ahLst/>
            <a:cxnLst/>
            <a:rect l="l" t="t" r="r" b="b"/>
            <a:pathLst>
              <a:path w="6234792" h="6397641">
                <a:moveTo>
                  <a:pt x="6234792" y="6397641"/>
                </a:moveTo>
                <a:lnTo>
                  <a:pt x="0" y="6397641"/>
                </a:lnTo>
                <a:lnTo>
                  <a:pt x="0" y="0"/>
                </a:lnTo>
                <a:lnTo>
                  <a:pt x="6234792" y="0"/>
                </a:lnTo>
                <a:lnTo>
                  <a:pt x="6234792" y="63976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4" name="Group 4"/>
          <p:cNvGrpSpPr/>
          <p:nvPr/>
        </p:nvGrpSpPr>
        <p:grpSpPr>
          <a:xfrm rot="2700000">
            <a:off x="13121618" y="8689946"/>
            <a:ext cx="5928421" cy="6339810"/>
            <a:chOff x="0" y="0"/>
            <a:chExt cx="1561395" cy="1669744"/>
          </a:xfrm>
        </p:grpSpPr>
        <p:sp>
          <p:nvSpPr>
            <p:cNvPr id="5" name="Freeform 5"/>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A63131"/>
            </a:solidFill>
          </p:spPr>
          <p:txBody>
            <a:bodyPr/>
            <a:lstStyle/>
            <a:p>
              <a:endParaRPr lang="en-ID"/>
            </a:p>
          </p:txBody>
        </p:sp>
        <p:sp>
          <p:nvSpPr>
            <p:cNvPr id="6" name="TextBox 6"/>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15065815" y="7837434"/>
            <a:ext cx="5928421" cy="6339810"/>
            <a:chOff x="0" y="0"/>
            <a:chExt cx="1561395" cy="1669744"/>
          </a:xfrm>
        </p:grpSpPr>
        <p:sp>
          <p:nvSpPr>
            <p:cNvPr id="8" name="Freeform 8"/>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720B0B"/>
            </a:solidFill>
          </p:spPr>
          <p:txBody>
            <a:bodyPr/>
            <a:lstStyle/>
            <a:p>
              <a:endParaRPr lang="en-ID"/>
            </a:p>
          </p:txBody>
        </p:sp>
        <p:sp>
          <p:nvSpPr>
            <p:cNvPr id="9" name="TextBox 9"/>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2774" y="172262"/>
            <a:ext cx="7578569" cy="1448734"/>
            <a:chOff x="0" y="0"/>
            <a:chExt cx="10104758" cy="1931646"/>
          </a:xfrm>
        </p:grpSpPr>
        <p:sp>
          <p:nvSpPr>
            <p:cNvPr id="11" name="AutoShape 11"/>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2" name="TextBox 12"/>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3" name="Freeform 13"/>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4" name="TextBox 14"/>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15" name="Freeform 15"/>
          <p:cNvSpPr/>
          <p:nvPr/>
        </p:nvSpPr>
        <p:spPr>
          <a:xfrm>
            <a:off x="8166730" y="4279203"/>
            <a:ext cx="1430402" cy="1842185"/>
          </a:xfrm>
          <a:custGeom>
            <a:avLst/>
            <a:gdLst/>
            <a:ahLst/>
            <a:cxnLst/>
            <a:rect l="l" t="t" r="r" b="b"/>
            <a:pathLst>
              <a:path w="1430402" h="1842185">
                <a:moveTo>
                  <a:pt x="0" y="0"/>
                </a:moveTo>
                <a:lnTo>
                  <a:pt x="1430403" y="0"/>
                </a:lnTo>
                <a:lnTo>
                  <a:pt x="1430403" y="1842185"/>
                </a:lnTo>
                <a:lnTo>
                  <a:pt x="0" y="1842185"/>
                </a:lnTo>
                <a:lnTo>
                  <a:pt x="0" y="0"/>
                </a:lnTo>
                <a:close/>
              </a:path>
            </a:pathLst>
          </a:custGeom>
          <a:blipFill>
            <a:blip r:embed="rId5"/>
            <a:stretch>
              <a:fillRect/>
            </a:stretch>
          </a:blipFill>
        </p:spPr>
        <p:txBody>
          <a:bodyPr/>
          <a:lstStyle/>
          <a:p>
            <a:endParaRPr lang="en-ID"/>
          </a:p>
        </p:txBody>
      </p:sp>
      <p:sp>
        <p:nvSpPr>
          <p:cNvPr id="16" name="TextBox 16"/>
          <p:cNvSpPr txBox="1"/>
          <p:nvPr/>
        </p:nvSpPr>
        <p:spPr>
          <a:xfrm>
            <a:off x="-1619281" y="4647845"/>
            <a:ext cx="9612034" cy="1047750"/>
          </a:xfrm>
          <a:prstGeom prst="rect">
            <a:avLst/>
          </a:prstGeom>
        </p:spPr>
        <p:txBody>
          <a:bodyPr lIns="0" tIns="0" rIns="0" bIns="0" rtlCol="0" anchor="t">
            <a:spAutoFit/>
          </a:bodyPr>
          <a:lstStyle/>
          <a:p>
            <a:pPr algn="r">
              <a:lnSpc>
                <a:spcPts val="4200"/>
              </a:lnSpc>
            </a:pPr>
            <a:r>
              <a:rPr lang="en-US" sz="3000">
                <a:solidFill>
                  <a:srgbClr val="FFFFFF"/>
                </a:solidFill>
                <a:latin typeface="Red Hat Display Bold"/>
                <a:ea typeface="Red Hat Display Bold"/>
                <a:cs typeface="Red Hat Display Bold"/>
                <a:sym typeface="Red Hat Display Bold"/>
              </a:rPr>
              <a:t>KEMENTERIAN DALAM NEGERI</a:t>
            </a:r>
          </a:p>
          <a:p>
            <a:pPr algn="r">
              <a:lnSpc>
                <a:spcPts val="4200"/>
              </a:lnSpc>
            </a:pPr>
            <a:r>
              <a:rPr lang="en-US" sz="3000">
                <a:solidFill>
                  <a:srgbClr val="FFFFFF"/>
                </a:solidFill>
                <a:latin typeface="Red Hat Display"/>
                <a:ea typeface="Red Hat Display"/>
                <a:cs typeface="Red Hat Display"/>
                <a:sym typeface="Red Hat Display"/>
              </a:rPr>
              <a:t>REPUBLIK INDONESIA</a:t>
            </a:r>
          </a:p>
        </p:txBody>
      </p:sp>
      <p:sp>
        <p:nvSpPr>
          <p:cNvPr id="17" name="TextBox 17"/>
          <p:cNvSpPr txBox="1"/>
          <p:nvPr/>
        </p:nvSpPr>
        <p:spPr>
          <a:xfrm>
            <a:off x="9768583" y="4857750"/>
            <a:ext cx="6317246" cy="514350"/>
          </a:xfrm>
          <a:prstGeom prst="rect">
            <a:avLst/>
          </a:prstGeom>
        </p:spPr>
        <p:txBody>
          <a:bodyPr lIns="0" tIns="0" rIns="0" bIns="0" rtlCol="0" anchor="t">
            <a:spAutoFit/>
          </a:bodyPr>
          <a:lstStyle/>
          <a:p>
            <a:pPr algn="l">
              <a:lnSpc>
                <a:spcPts val="4200"/>
              </a:lnSpc>
            </a:pPr>
            <a:r>
              <a:rPr lang="en-US" sz="3000">
                <a:solidFill>
                  <a:srgbClr val="FFFFFF"/>
                </a:solidFill>
                <a:latin typeface="Red Hat Display"/>
                <a:ea typeface="Red Hat Display"/>
                <a:cs typeface="Red Hat Display"/>
                <a:sym typeface="Red Hat Display"/>
              </a:rPr>
              <a:t>TERIMA KASIH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723118" y="1880019"/>
            <a:ext cx="16901201" cy="8406981"/>
          </a:xfrm>
          <a:custGeom>
            <a:avLst/>
            <a:gdLst/>
            <a:ahLst/>
            <a:cxnLst/>
            <a:rect l="l" t="t" r="r" b="b"/>
            <a:pathLst>
              <a:path w="16901201" h="8406981">
                <a:moveTo>
                  <a:pt x="0" y="0"/>
                </a:moveTo>
                <a:lnTo>
                  <a:pt x="16901200" y="0"/>
                </a:lnTo>
                <a:lnTo>
                  <a:pt x="16901200" y="8406981"/>
                </a:lnTo>
                <a:lnTo>
                  <a:pt x="0" y="8406981"/>
                </a:lnTo>
                <a:lnTo>
                  <a:pt x="0" y="0"/>
                </a:lnTo>
                <a:close/>
              </a:path>
            </a:pathLst>
          </a:custGeom>
          <a:blipFill>
            <a:blip r:embed="rId5"/>
            <a:stretch>
              <a:fillRect t="-6302" r="-1233" b="-9600"/>
            </a:stretch>
          </a:blipFill>
        </p:spPr>
        <p:txBody>
          <a:bodyPr/>
          <a:lstStyle/>
          <a:p>
            <a:endParaRPr lang="en-ID"/>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724678" y="2256471"/>
            <a:ext cx="16838644" cy="7904624"/>
          </a:xfrm>
          <a:custGeom>
            <a:avLst/>
            <a:gdLst/>
            <a:ahLst/>
            <a:cxnLst/>
            <a:rect l="l" t="t" r="r" b="b"/>
            <a:pathLst>
              <a:path w="16838644" h="7904624">
                <a:moveTo>
                  <a:pt x="0" y="0"/>
                </a:moveTo>
                <a:lnTo>
                  <a:pt x="16838644" y="0"/>
                </a:lnTo>
                <a:lnTo>
                  <a:pt x="16838644" y="7904624"/>
                </a:lnTo>
                <a:lnTo>
                  <a:pt x="0" y="7904624"/>
                </a:lnTo>
                <a:lnTo>
                  <a:pt x="0" y="0"/>
                </a:lnTo>
                <a:close/>
              </a:path>
            </a:pathLst>
          </a:custGeom>
          <a:blipFill>
            <a:blip r:embed="rId5"/>
            <a:stretch>
              <a:fillRect t="-9721" r="-435" b="-11940"/>
            </a:stretch>
          </a:blipFill>
        </p:spPr>
        <p:txBody>
          <a:bodyPr/>
          <a:lstStyle/>
          <a:p>
            <a:endParaRPr lang="en-ID"/>
          </a:p>
        </p:txBody>
      </p:sp>
      <p:sp>
        <p:nvSpPr>
          <p:cNvPr id="9" name="TextBox 9"/>
          <p:cNvSpPr txBox="1"/>
          <p:nvPr/>
        </p:nvSpPr>
        <p:spPr>
          <a:xfrm>
            <a:off x="1194766" y="1624409"/>
            <a:ext cx="14878109" cy="542925"/>
          </a:xfrm>
          <a:prstGeom prst="rect">
            <a:avLst/>
          </a:prstGeom>
        </p:spPr>
        <p:txBody>
          <a:bodyPr lIns="0" tIns="0" rIns="0" bIns="0" rtlCol="0" anchor="t">
            <a:spAutoFit/>
          </a:bodyPr>
          <a:lstStyle/>
          <a:p>
            <a:pPr algn="ctr">
              <a:lnSpc>
                <a:spcPts val="4200"/>
              </a:lnSpc>
            </a:pPr>
            <a:r>
              <a:rPr lang="en-US" sz="3000" u="sng" spc="150">
                <a:solidFill>
                  <a:srgbClr val="000000"/>
                </a:solidFill>
                <a:latin typeface="Poppins Bold"/>
                <a:ea typeface="Poppins Bold"/>
                <a:cs typeface="Poppins Bold"/>
                <a:sym typeface="Poppins Bold"/>
              </a:rPr>
              <a:t>KONDISI KEBAKARAN DI INDONESIA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288507" y="2172182"/>
            <a:ext cx="17710987" cy="8114818"/>
          </a:xfrm>
          <a:custGeom>
            <a:avLst/>
            <a:gdLst/>
            <a:ahLst/>
            <a:cxnLst/>
            <a:rect l="l" t="t" r="r" b="b"/>
            <a:pathLst>
              <a:path w="17710987" h="8114818">
                <a:moveTo>
                  <a:pt x="0" y="0"/>
                </a:moveTo>
                <a:lnTo>
                  <a:pt x="17710986" y="0"/>
                </a:lnTo>
                <a:lnTo>
                  <a:pt x="17710986" y="8114818"/>
                </a:lnTo>
                <a:lnTo>
                  <a:pt x="0" y="8114818"/>
                </a:lnTo>
                <a:lnTo>
                  <a:pt x="0" y="0"/>
                </a:lnTo>
                <a:close/>
              </a:path>
            </a:pathLst>
          </a:custGeom>
          <a:blipFill>
            <a:blip r:embed="rId5"/>
            <a:stretch>
              <a:fillRect/>
            </a:stretch>
          </a:blipFill>
        </p:spPr>
        <p:txBody>
          <a:bodyPr/>
          <a:lstStyle/>
          <a:p>
            <a:endParaRPr lang="en-ID"/>
          </a:p>
        </p:txBody>
      </p:sp>
      <p:sp>
        <p:nvSpPr>
          <p:cNvPr id="9" name="Freeform 9"/>
          <p:cNvSpPr/>
          <p:nvPr/>
        </p:nvSpPr>
        <p:spPr>
          <a:xfrm>
            <a:off x="-877616" y="5540524"/>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877616" y="5540524"/>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9" name="Freeform 9"/>
          <p:cNvSpPr/>
          <p:nvPr/>
        </p:nvSpPr>
        <p:spPr>
          <a:xfrm>
            <a:off x="734748" y="1975120"/>
            <a:ext cx="16524552" cy="7558549"/>
          </a:xfrm>
          <a:custGeom>
            <a:avLst/>
            <a:gdLst/>
            <a:ahLst/>
            <a:cxnLst/>
            <a:rect l="l" t="t" r="r" b="b"/>
            <a:pathLst>
              <a:path w="16524552" h="7558549">
                <a:moveTo>
                  <a:pt x="0" y="0"/>
                </a:moveTo>
                <a:lnTo>
                  <a:pt x="16524552" y="0"/>
                </a:lnTo>
                <a:lnTo>
                  <a:pt x="16524552" y="7558549"/>
                </a:lnTo>
                <a:lnTo>
                  <a:pt x="0" y="7558549"/>
                </a:lnTo>
                <a:lnTo>
                  <a:pt x="0" y="0"/>
                </a:lnTo>
                <a:close/>
              </a:path>
            </a:pathLst>
          </a:custGeom>
          <a:blipFill>
            <a:blip r:embed="rId5"/>
            <a:stretch>
              <a:fillRect/>
            </a:stretch>
          </a:blipFill>
        </p:spPr>
        <p:txBody>
          <a:bodyPr/>
          <a:lstStyle/>
          <a:p>
            <a:endParaRPr lang="en-ID"/>
          </a:p>
        </p:txBody>
      </p:sp>
    </p:spTree>
    <p:extLst>
      <p:ext uri="{BB962C8B-B14F-4D97-AF65-F5344CB8AC3E}">
        <p14:creationId xmlns:p14="http://schemas.microsoft.com/office/powerpoint/2010/main" val="330393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132" y="5462210"/>
            <a:ext cx="6234792" cy="6397641"/>
          </a:xfrm>
          <a:custGeom>
            <a:avLst/>
            <a:gdLst/>
            <a:ahLst/>
            <a:cxnLst/>
            <a:rect l="l" t="t" r="r" b="b"/>
            <a:pathLst>
              <a:path w="6234792" h="6397641">
                <a:moveTo>
                  <a:pt x="0" y="0"/>
                </a:moveTo>
                <a:lnTo>
                  <a:pt x="6234792" y="0"/>
                </a:lnTo>
                <a:lnTo>
                  <a:pt x="6234792" y="6397641"/>
                </a:lnTo>
                <a:lnTo>
                  <a:pt x="0" y="6397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flipH="1" flipV="1">
            <a:off x="12712608" y="-702046"/>
            <a:ext cx="6234792" cy="6397641"/>
          </a:xfrm>
          <a:custGeom>
            <a:avLst/>
            <a:gdLst/>
            <a:ahLst/>
            <a:cxnLst/>
            <a:rect l="l" t="t" r="r" b="b"/>
            <a:pathLst>
              <a:path w="6234792" h="6397641">
                <a:moveTo>
                  <a:pt x="6234792" y="6397641"/>
                </a:moveTo>
                <a:lnTo>
                  <a:pt x="0" y="6397641"/>
                </a:lnTo>
                <a:lnTo>
                  <a:pt x="0" y="0"/>
                </a:lnTo>
                <a:lnTo>
                  <a:pt x="6234792" y="0"/>
                </a:lnTo>
                <a:lnTo>
                  <a:pt x="6234792" y="63976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TextBox 4"/>
          <p:cNvSpPr txBox="1"/>
          <p:nvPr/>
        </p:nvSpPr>
        <p:spPr>
          <a:xfrm>
            <a:off x="1704946" y="4595435"/>
            <a:ext cx="14878109" cy="1609725"/>
          </a:xfrm>
          <a:prstGeom prst="rect">
            <a:avLst/>
          </a:prstGeom>
        </p:spPr>
        <p:txBody>
          <a:bodyPr lIns="0" tIns="0" rIns="0" bIns="0" rtlCol="0" anchor="t">
            <a:spAutoFit/>
          </a:bodyPr>
          <a:lstStyle/>
          <a:p>
            <a:pPr algn="ctr">
              <a:lnSpc>
                <a:spcPts val="6299"/>
              </a:lnSpc>
            </a:pPr>
            <a:r>
              <a:rPr lang="en-US" sz="4500" spc="225">
                <a:solidFill>
                  <a:srgbClr val="000000"/>
                </a:solidFill>
                <a:latin typeface="Poppins Bold"/>
                <a:ea typeface="Poppins Bold"/>
                <a:cs typeface="Poppins Bold"/>
                <a:sym typeface="Poppins Bold"/>
              </a:rPr>
              <a:t>KEBIJAKAN NASIONAL</a:t>
            </a:r>
          </a:p>
          <a:p>
            <a:pPr algn="ctr">
              <a:lnSpc>
                <a:spcPts val="6299"/>
              </a:lnSpc>
            </a:pPr>
            <a:r>
              <a:rPr lang="en-US" sz="4500" spc="225">
                <a:solidFill>
                  <a:srgbClr val="000000"/>
                </a:solidFill>
                <a:latin typeface="Poppins Bold"/>
                <a:ea typeface="Poppins Bold"/>
                <a:cs typeface="Poppins Bold"/>
                <a:sym typeface="Poppins Bold"/>
              </a:rPr>
              <a:t>PENANGGULANGAN KEBAKARAN</a:t>
            </a:r>
          </a:p>
        </p:txBody>
      </p:sp>
      <p:grpSp>
        <p:nvGrpSpPr>
          <p:cNvPr id="5" name="Group 5"/>
          <p:cNvGrpSpPr/>
          <p:nvPr/>
        </p:nvGrpSpPr>
        <p:grpSpPr>
          <a:xfrm rot="2700000">
            <a:off x="13121618" y="8689946"/>
            <a:ext cx="5928421" cy="6339810"/>
            <a:chOff x="0" y="0"/>
            <a:chExt cx="1561395" cy="1669744"/>
          </a:xfrm>
        </p:grpSpPr>
        <p:sp>
          <p:nvSpPr>
            <p:cNvPr id="6" name="Freeform 6"/>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A63131"/>
            </a:solidFill>
          </p:spPr>
          <p:txBody>
            <a:bodyPr/>
            <a:lstStyle/>
            <a:p>
              <a:endParaRPr lang="en-ID"/>
            </a:p>
          </p:txBody>
        </p:sp>
        <p:sp>
          <p:nvSpPr>
            <p:cNvPr id="7" name="TextBox 7"/>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15065815" y="7837434"/>
            <a:ext cx="5928421" cy="6339810"/>
            <a:chOff x="0" y="0"/>
            <a:chExt cx="1561395" cy="1669744"/>
          </a:xfrm>
        </p:grpSpPr>
        <p:sp>
          <p:nvSpPr>
            <p:cNvPr id="9" name="Freeform 9"/>
            <p:cNvSpPr/>
            <p:nvPr/>
          </p:nvSpPr>
          <p:spPr>
            <a:xfrm>
              <a:off x="0" y="0"/>
              <a:ext cx="1561395" cy="1669744"/>
            </a:xfrm>
            <a:custGeom>
              <a:avLst/>
              <a:gdLst/>
              <a:ahLst/>
              <a:cxnLst/>
              <a:rect l="l" t="t" r="r" b="b"/>
              <a:pathLst>
                <a:path w="1561395" h="1669744">
                  <a:moveTo>
                    <a:pt x="0" y="0"/>
                  </a:moveTo>
                  <a:lnTo>
                    <a:pt x="1561395" y="0"/>
                  </a:lnTo>
                  <a:lnTo>
                    <a:pt x="1561395" y="1669744"/>
                  </a:lnTo>
                  <a:lnTo>
                    <a:pt x="0" y="1669744"/>
                  </a:lnTo>
                  <a:close/>
                </a:path>
              </a:pathLst>
            </a:custGeom>
            <a:solidFill>
              <a:srgbClr val="720B0B"/>
            </a:solidFill>
          </p:spPr>
          <p:txBody>
            <a:bodyPr/>
            <a:lstStyle/>
            <a:p>
              <a:endParaRPr lang="en-ID"/>
            </a:p>
          </p:txBody>
        </p:sp>
        <p:sp>
          <p:nvSpPr>
            <p:cNvPr id="10" name="TextBox 10"/>
            <p:cNvSpPr txBox="1"/>
            <p:nvPr/>
          </p:nvSpPr>
          <p:spPr>
            <a:xfrm>
              <a:off x="0" y="-38100"/>
              <a:ext cx="1561395" cy="17078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2774" y="172262"/>
            <a:ext cx="7578569" cy="1448734"/>
            <a:chOff x="0" y="0"/>
            <a:chExt cx="10104758" cy="1931646"/>
          </a:xfrm>
        </p:grpSpPr>
        <p:sp>
          <p:nvSpPr>
            <p:cNvPr id="12" name="AutoShape 12"/>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13" name="TextBox 13"/>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14" name="Freeform 14"/>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15" name="TextBox 15"/>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2422928" y="-3208346"/>
            <a:ext cx="6234792" cy="6397641"/>
          </a:xfrm>
          <a:custGeom>
            <a:avLst/>
            <a:gdLst/>
            <a:ahLst/>
            <a:cxnLst/>
            <a:rect l="l" t="t" r="r" b="b"/>
            <a:pathLst>
              <a:path w="6234792" h="6397641">
                <a:moveTo>
                  <a:pt x="6234792" y="6397642"/>
                </a:moveTo>
                <a:lnTo>
                  <a:pt x="0" y="6397642"/>
                </a:lnTo>
                <a:lnTo>
                  <a:pt x="0" y="0"/>
                </a:lnTo>
                <a:lnTo>
                  <a:pt x="6234792" y="0"/>
                </a:lnTo>
                <a:lnTo>
                  <a:pt x="6234792" y="639764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3" name="Group 3"/>
          <p:cNvGrpSpPr/>
          <p:nvPr/>
        </p:nvGrpSpPr>
        <p:grpSpPr>
          <a:xfrm>
            <a:off x="82774" y="172262"/>
            <a:ext cx="7578569" cy="1448734"/>
            <a:chOff x="0" y="0"/>
            <a:chExt cx="10104758" cy="1931646"/>
          </a:xfrm>
        </p:grpSpPr>
        <p:sp>
          <p:nvSpPr>
            <p:cNvPr id="4" name="AutoShape 4"/>
            <p:cNvSpPr/>
            <p:nvPr/>
          </p:nvSpPr>
          <p:spPr>
            <a:xfrm>
              <a:off x="1873342" y="823287"/>
              <a:ext cx="8231416" cy="0"/>
            </a:xfrm>
            <a:prstGeom prst="line">
              <a:avLst/>
            </a:prstGeom>
            <a:ln w="42214" cap="flat">
              <a:solidFill>
                <a:srgbClr val="1B1B2B"/>
              </a:solidFill>
              <a:prstDash val="solid"/>
              <a:headEnd type="none" w="sm" len="sm"/>
              <a:tailEnd type="none" w="sm" len="sm"/>
            </a:ln>
          </p:spPr>
          <p:txBody>
            <a:bodyPr/>
            <a:lstStyle/>
            <a:p>
              <a:endParaRPr lang="en-ID"/>
            </a:p>
          </p:txBody>
        </p:sp>
        <p:sp>
          <p:nvSpPr>
            <p:cNvPr id="5" name="TextBox 5"/>
            <p:cNvSpPr txBox="1"/>
            <p:nvPr/>
          </p:nvSpPr>
          <p:spPr>
            <a:xfrm>
              <a:off x="1873342" y="208990"/>
              <a:ext cx="6647118" cy="579118"/>
            </a:xfrm>
            <a:prstGeom prst="rect">
              <a:avLst/>
            </a:prstGeom>
          </p:spPr>
          <p:txBody>
            <a:bodyPr lIns="0" tIns="0" rIns="0" bIns="0" rtlCol="0" anchor="t">
              <a:spAutoFit/>
            </a:bodyPr>
            <a:lstStyle/>
            <a:p>
              <a:pPr algn="ctr">
                <a:lnSpc>
                  <a:spcPts val="3530"/>
                </a:lnSpc>
              </a:pPr>
              <a:r>
                <a:rPr lang="en-US" sz="2521" spc="88">
                  <a:solidFill>
                    <a:srgbClr val="000000"/>
                  </a:solidFill>
                  <a:latin typeface="Alice Bold"/>
                  <a:ea typeface="Alice Bold"/>
                  <a:cs typeface="Alice Bold"/>
                  <a:sym typeface="Alice Bold"/>
                </a:rPr>
                <a:t>KEMENTERIAN DALAM NEGERI</a:t>
              </a:r>
            </a:p>
          </p:txBody>
        </p:sp>
        <p:sp>
          <p:nvSpPr>
            <p:cNvPr id="6" name="Freeform 6"/>
            <p:cNvSpPr/>
            <p:nvPr/>
          </p:nvSpPr>
          <p:spPr>
            <a:xfrm>
              <a:off x="0" y="0"/>
              <a:ext cx="1707585" cy="1931646"/>
            </a:xfrm>
            <a:custGeom>
              <a:avLst/>
              <a:gdLst/>
              <a:ahLst/>
              <a:cxnLst/>
              <a:rect l="l" t="t" r="r" b="b"/>
              <a:pathLst>
                <a:path w="1707585" h="1931646">
                  <a:moveTo>
                    <a:pt x="0" y="0"/>
                  </a:moveTo>
                  <a:lnTo>
                    <a:pt x="1707585" y="0"/>
                  </a:lnTo>
                  <a:lnTo>
                    <a:pt x="1707585" y="1931646"/>
                  </a:lnTo>
                  <a:lnTo>
                    <a:pt x="0" y="1931646"/>
                  </a:lnTo>
                  <a:lnTo>
                    <a:pt x="0" y="0"/>
                  </a:lnTo>
                  <a:close/>
                </a:path>
              </a:pathLst>
            </a:custGeom>
            <a:blipFill>
              <a:blip r:embed="rId4"/>
              <a:stretch>
                <a:fillRect l="-115516" r="-132844" b="-2650"/>
              </a:stretch>
            </a:blipFill>
          </p:spPr>
          <p:txBody>
            <a:bodyPr/>
            <a:lstStyle/>
            <a:p>
              <a:endParaRPr lang="en-ID"/>
            </a:p>
          </p:txBody>
        </p:sp>
        <p:sp>
          <p:nvSpPr>
            <p:cNvPr id="7" name="TextBox 7"/>
            <p:cNvSpPr txBox="1"/>
            <p:nvPr/>
          </p:nvSpPr>
          <p:spPr>
            <a:xfrm>
              <a:off x="1873343" y="960412"/>
              <a:ext cx="8167107" cy="788763"/>
            </a:xfrm>
            <a:prstGeom prst="rect">
              <a:avLst/>
            </a:prstGeom>
          </p:spPr>
          <p:txBody>
            <a:bodyPr lIns="0" tIns="0" rIns="0" bIns="0" rtlCol="0" anchor="t">
              <a:spAutoFit/>
            </a:bodyPr>
            <a:lstStyle/>
            <a:p>
              <a:pPr algn="ctr">
                <a:lnSpc>
                  <a:spcPts val="2353"/>
                </a:lnSpc>
              </a:pPr>
              <a:r>
                <a:rPr lang="en-US" sz="1681" spc="58" dirty="0">
                  <a:solidFill>
                    <a:srgbClr val="000000"/>
                  </a:solidFill>
                  <a:latin typeface="Alice Bold"/>
                  <a:ea typeface="Alice Bold"/>
                  <a:cs typeface="Alice Bold"/>
                  <a:sym typeface="Alice Bold"/>
                </a:rPr>
                <a:t>DIREKTORAT MANAJEMEN PENANGGULANGAN BENCANA DAN KEBAKARAN</a:t>
              </a:r>
            </a:p>
          </p:txBody>
        </p:sp>
      </p:grpSp>
      <p:sp>
        <p:nvSpPr>
          <p:cNvPr id="8" name="Freeform 8"/>
          <p:cNvSpPr/>
          <p:nvPr/>
        </p:nvSpPr>
        <p:spPr>
          <a:xfrm>
            <a:off x="514350" y="1257300"/>
            <a:ext cx="17259300" cy="8501487"/>
          </a:xfrm>
          <a:custGeom>
            <a:avLst/>
            <a:gdLst/>
            <a:ahLst/>
            <a:cxnLst/>
            <a:rect l="l" t="t" r="r" b="b"/>
            <a:pathLst>
              <a:path w="17259300" h="8501487">
                <a:moveTo>
                  <a:pt x="0" y="0"/>
                </a:moveTo>
                <a:lnTo>
                  <a:pt x="17259300" y="0"/>
                </a:lnTo>
                <a:lnTo>
                  <a:pt x="17259300" y="8501487"/>
                </a:lnTo>
                <a:lnTo>
                  <a:pt x="0" y="8501487"/>
                </a:lnTo>
                <a:lnTo>
                  <a:pt x="0" y="0"/>
                </a:lnTo>
                <a:close/>
              </a:path>
            </a:pathLst>
          </a:custGeom>
          <a:blipFill>
            <a:blip r:embed="rId5"/>
            <a:stretch>
              <a:fillRect/>
            </a:stretch>
          </a:blipFill>
        </p:spPr>
        <p:txBody>
          <a:bodyPr/>
          <a:lstStyle/>
          <a:p>
            <a:endParaRPr lang="en-ID"/>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TotalTime>
  <Words>2286</Words>
  <Application>Microsoft Office PowerPoint</Application>
  <PresentationFormat>Custom</PresentationFormat>
  <Paragraphs>329</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Salinan dari Biru dan Toska Geometri Tugas Presentasi Kelompok</dc:title>
  <cp:lastModifiedBy>Theofridus Bere</cp:lastModifiedBy>
  <cp:revision>15</cp:revision>
  <dcterms:created xsi:type="dcterms:W3CDTF">2006-08-16T00:00:00Z</dcterms:created>
  <dcterms:modified xsi:type="dcterms:W3CDTF">2024-08-29T01:01:33Z</dcterms:modified>
  <dc:identifier>DAGJ_cE3ik8</dc:identifier>
</cp:coreProperties>
</file>